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7" r:id="rId2"/>
    <p:sldId id="425" r:id="rId3"/>
    <p:sldId id="258" r:id="rId4"/>
    <p:sldId id="259" r:id="rId5"/>
    <p:sldId id="260" r:id="rId6"/>
    <p:sldId id="261" r:id="rId7"/>
    <p:sldId id="42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427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428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A2421F-A6CD-4C72-9902-048C12851657}">
          <p14:sldIdLst>
            <p14:sldId id="257"/>
            <p14:sldId id="425"/>
          </p14:sldIdLst>
        </p14:section>
        <p14:section name="Untitled Section" id="{76331643-8646-43A3-A81B-926D0ACF8FD3}">
          <p14:sldIdLst>
            <p14:sldId id="258"/>
            <p14:sldId id="259"/>
            <p14:sldId id="260"/>
            <p14:sldId id="261"/>
            <p14:sldId id="424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427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428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0" autoAdjust="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0B1B17-8D93-4480-8992-1326FCD2D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CCCD9A-6CD7-4DF9-A490-944514A086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48594-F98C-4E01-919C-44F77A13D5B7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E04EA7-0BB9-4AC1-80F8-CCC21F3A15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CFDA96-834D-4981-82C7-A80345E7F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67752-5CD9-4F44-B856-ABE704CF8B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5915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512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19.32204" units="1/cm"/>
          <inkml:channelProperty channel="Y" name="resolution" value="41.14286" units="1/cm"/>
          <inkml:channelProperty channel="T" name="resolution" value="1" units="1/dev"/>
        </inkml:channelProperties>
      </inkml:inkSource>
      <inkml:timestamp xml:id="ts0" timeString="2021-07-12T15:27:39.7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23954 9083 0,'0'-18'22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7-18T12:28:43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21809 15788 0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7-18T12:29:18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26457 7657 0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4C5EE-0FDA-4E4C-BDAE-3073D9FE3D64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7ABF-607F-402C-833E-6ACAF26F22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7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6696"/>
            <a:ext cx="12192000" cy="1127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21080"/>
            <a:ext cx="12192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0" y="1"/>
            <a:ext cx="12192000" cy="1021080"/>
          </a:xfrm>
          <a:custGeom>
            <a:avLst/>
            <a:gdLst/>
            <a:ahLst/>
            <a:cxnLst/>
            <a:rect l="l" t="t" r="r" b="b"/>
            <a:pathLst>
              <a:path w="9144000" h="1021080">
                <a:moveTo>
                  <a:pt x="9143998" y="0"/>
                </a:moveTo>
                <a:lnTo>
                  <a:pt x="0" y="0"/>
                </a:lnTo>
                <a:lnTo>
                  <a:pt x="0" y="1021078"/>
                </a:lnTo>
                <a:lnTo>
                  <a:pt x="9143998" y="1021078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8" y="347471"/>
            <a:ext cx="8310880" cy="5516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endParaRPr lang="en-AU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399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4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2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Pr>
        <a:solidFill>
          <a:srgbClr val="0E4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C21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rgbClr val="FC21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8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8B79-A6D3-44C6-BD1E-E09300CFD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8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7051" y="6381751"/>
            <a:ext cx="5757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fld id="{A18BA003-E257-4D14-AB01-41CAFAB4B57B}" type="slidenum">
              <a:rPr lang="en-US" sz="1400" b="1" smtClean="0">
                <a:latin typeface="Sommet bold"/>
              </a:rPr>
              <a:pPr eaLnBrk="1" hangingPunct="1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400" b="1" dirty="0"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endParaRPr lang="en-AU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71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endParaRPr lang="en-AU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748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Level 1</a:t>
            </a:r>
            <a:endParaRPr lang="zh-CN" altLang="en-US" dirty="0"/>
          </a:p>
          <a:p>
            <a:pPr lvl="1"/>
            <a:r>
              <a:rPr lang="en-US" altLang="zh-CN" dirty="0"/>
              <a:t>Level 2</a:t>
            </a:r>
            <a:endParaRPr lang="zh-CN" altLang="en-US" dirty="0"/>
          </a:p>
          <a:p>
            <a:pPr lvl="2"/>
            <a:r>
              <a:rPr lang="en-US" altLang="zh-CN" dirty="0"/>
              <a:t>Level 3</a:t>
            </a:r>
            <a:endParaRPr lang="zh-CN" altLang="en-US" dirty="0"/>
          </a:p>
          <a:p>
            <a:pPr lvl="3"/>
            <a:r>
              <a:rPr lang="en-US" altLang="zh-CN" dirty="0"/>
              <a:t>Level 4</a:t>
            </a:r>
            <a:endParaRPr lang="zh-CN" altLang="en-US" dirty="0"/>
          </a:p>
          <a:p>
            <a:pPr lvl="4"/>
            <a:r>
              <a:rPr lang="en-US" altLang="zh-CN" dirty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70.png"/><Relationship Id="rId10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101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104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98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100.png"/><Relationship Id="rId32" Type="http://schemas.openxmlformats.org/officeDocument/2006/relationships/image" Target="../media/image94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102.png"/><Relationship Id="rId36" Type="http://schemas.openxmlformats.org/officeDocument/2006/relationships/image" Target="../media/image106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99.png"/><Relationship Id="rId27" Type="http://schemas.openxmlformats.org/officeDocument/2006/relationships/image" Target="../media/image89.png"/><Relationship Id="rId30" Type="http://schemas.openxmlformats.org/officeDocument/2006/relationships/image" Target="../media/image103.png"/><Relationship Id="rId35" Type="http://schemas.openxmlformats.org/officeDocument/2006/relationships/image" Target="../media/image105.png"/><Relationship Id="rId8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32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4" Type="http://schemas.openxmlformats.org/officeDocument/2006/relationships/image" Target="../media/image133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BDCE1-3336-4251-92F6-E9615F4F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144" y="2071749"/>
            <a:ext cx="6097711" cy="1821660"/>
          </a:xfrm>
        </p:spPr>
        <p:txBody>
          <a:bodyPr/>
          <a:lstStyle/>
          <a:p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Node Embeddings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75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321" y="2657930"/>
            <a:ext cx="7990185" cy="34517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985" y="324042"/>
            <a:ext cx="4489704" cy="557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26638" y="1656779"/>
            <a:ext cx="95440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5" dirty="0">
                <a:latin typeface="Arial"/>
                <a:cs typeface="Arial"/>
              </a:rPr>
              <a:t>G</a:t>
            </a:r>
            <a:r>
              <a:rPr sz="3100" spc="10" dirty="0">
                <a:latin typeface="Arial"/>
                <a:cs typeface="Arial"/>
              </a:rPr>
              <a:t>o</a:t>
            </a:r>
            <a:r>
              <a:rPr sz="3100" spc="-65" dirty="0">
                <a:latin typeface="Arial"/>
                <a:cs typeface="Arial"/>
              </a:rPr>
              <a:t>a</a:t>
            </a:r>
            <a:r>
              <a:rPr sz="3100" spc="-95" dirty="0">
                <a:latin typeface="Arial"/>
                <a:cs typeface="Arial"/>
              </a:rPr>
              <a:t>l</a:t>
            </a:r>
            <a:r>
              <a:rPr sz="3100" spc="25" dirty="0">
                <a:latin typeface="Arial"/>
                <a:cs typeface="Arial"/>
              </a:rPr>
              <a:t>: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3636" y="1680259"/>
            <a:ext cx="3747770" cy="2327910"/>
            <a:chOff x="1539636" y="1680259"/>
            <a:chExt cx="3747770" cy="2327910"/>
          </a:xfrm>
        </p:grpSpPr>
        <p:sp>
          <p:nvSpPr>
            <p:cNvPr id="6" name="object 6"/>
            <p:cNvSpPr/>
            <p:nvPr/>
          </p:nvSpPr>
          <p:spPr>
            <a:xfrm>
              <a:off x="1906399" y="2609472"/>
              <a:ext cx="3342640" cy="541655"/>
            </a:xfrm>
            <a:custGeom>
              <a:avLst/>
              <a:gdLst/>
              <a:ahLst/>
              <a:cxnLst/>
              <a:rect l="l" t="t" r="r" b="b"/>
              <a:pathLst>
                <a:path w="3342640" h="541655">
                  <a:moveTo>
                    <a:pt x="3318456" y="0"/>
                  </a:moveTo>
                  <a:lnTo>
                    <a:pt x="24000" y="0"/>
                  </a:lnTo>
                  <a:lnTo>
                    <a:pt x="14658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517097"/>
                  </a:lnTo>
                  <a:lnTo>
                    <a:pt x="1886" y="526439"/>
                  </a:lnTo>
                  <a:lnTo>
                    <a:pt x="7029" y="534067"/>
                  </a:lnTo>
                  <a:lnTo>
                    <a:pt x="14658" y="539211"/>
                  </a:lnTo>
                  <a:lnTo>
                    <a:pt x="24000" y="541097"/>
                  </a:lnTo>
                  <a:lnTo>
                    <a:pt x="3318456" y="541097"/>
                  </a:lnTo>
                  <a:lnTo>
                    <a:pt x="3327798" y="539211"/>
                  </a:lnTo>
                  <a:lnTo>
                    <a:pt x="3335426" y="534067"/>
                  </a:lnTo>
                  <a:lnTo>
                    <a:pt x="3340569" y="526439"/>
                  </a:lnTo>
                  <a:lnTo>
                    <a:pt x="3342455" y="517097"/>
                  </a:lnTo>
                  <a:lnTo>
                    <a:pt x="3342455" y="512297"/>
                  </a:lnTo>
                  <a:lnTo>
                    <a:pt x="28799" y="512297"/>
                  </a:lnTo>
                  <a:lnTo>
                    <a:pt x="28799" y="28799"/>
                  </a:lnTo>
                  <a:lnTo>
                    <a:pt x="3342455" y="28799"/>
                  </a:lnTo>
                  <a:lnTo>
                    <a:pt x="3342455" y="24000"/>
                  </a:lnTo>
                  <a:lnTo>
                    <a:pt x="3340569" y="14658"/>
                  </a:lnTo>
                  <a:lnTo>
                    <a:pt x="3335426" y="7029"/>
                  </a:lnTo>
                  <a:lnTo>
                    <a:pt x="3327798" y="1886"/>
                  </a:lnTo>
                  <a:lnTo>
                    <a:pt x="3318456" y="0"/>
                  </a:lnTo>
                  <a:close/>
                </a:path>
                <a:path w="3342640" h="541655">
                  <a:moveTo>
                    <a:pt x="3342455" y="28799"/>
                  </a:moveTo>
                  <a:lnTo>
                    <a:pt x="3313656" y="28799"/>
                  </a:lnTo>
                  <a:lnTo>
                    <a:pt x="3313656" y="512297"/>
                  </a:lnTo>
                  <a:lnTo>
                    <a:pt x="3342455" y="512297"/>
                  </a:lnTo>
                  <a:lnTo>
                    <a:pt x="3342455" y="28799"/>
                  </a:lnTo>
                  <a:close/>
                </a:path>
                <a:path w="3342640" h="541655">
                  <a:moveTo>
                    <a:pt x="3304056" y="38399"/>
                  </a:moveTo>
                  <a:lnTo>
                    <a:pt x="38399" y="38399"/>
                  </a:lnTo>
                  <a:lnTo>
                    <a:pt x="38399" y="502696"/>
                  </a:lnTo>
                  <a:lnTo>
                    <a:pt x="3304056" y="502696"/>
                  </a:lnTo>
                  <a:lnTo>
                    <a:pt x="3304056" y="493096"/>
                  </a:lnTo>
                  <a:lnTo>
                    <a:pt x="48000" y="493096"/>
                  </a:lnTo>
                  <a:lnTo>
                    <a:pt x="48000" y="47999"/>
                  </a:lnTo>
                  <a:lnTo>
                    <a:pt x="3304056" y="47999"/>
                  </a:lnTo>
                  <a:lnTo>
                    <a:pt x="3304056" y="38399"/>
                  </a:lnTo>
                  <a:close/>
                </a:path>
                <a:path w="3342640" h="541655">
                  <a:moveTo>
                    <a:pt x="3304056" y="47999"/>
                  </a:moveTo>
                  <a:lnTo>
                    <a:pt x="3294456" y="47999"/>
                  </a:lnTo>
                  <a:lnTo>
                    <a:pt x="3294456" y="493096"/>
                  </a:lnTo>
                  <a:lnTo>
                    <a:pt x="3304056" y="493096"/>
                  </a:lnTo>
                  <a:lnTo>
                    <a:pt x="3304056" y="47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36382" y="3585173"/>
              <a:ext cx="1250950" cy="422909"/>
            </a:xfrm>
            <a:custGeom>
              <a:avLst/>
              <a:gdLst/>
              <a:ahLst/>
              <a:cxnLst/>
              <a:rect l="l" t="t" r="r" b="b"/>
              <a:pathLst>
                <a:path w="1250950" h="422910">
                  <a:moveTo>
                    <a:pt x="1250842" y="0"/>
                  </a:moveTo>
                  <a:lnTo>
                    <a:pt x="0" y="0"/>
                  </a:lnTo>
                  <a:lnTo>
                    <a:pt x="0" y="422494"/>
                  </a:lnTo>
                  <a:lnTo>
                    <a:pt x="1250842" y="422494"/>
                  </a:lnTo>
                  <a:lnTo>
                    <a:pt x="1250842" y="0"/>
                  </a:lnTo>
                  <a:close/>
                </a:path>
              </a:pathLst>
            </a:custGeom>
            <a:solidFill>
              <a:srgbClr val="E66C7D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9636" y="1680259"/>
              <a:ext cx="2689225" cy="765810"/>
            </a:xfrm>
            <a:custGeom>
              <a:avLst/>
              <a:gdLst/>
              <a:ahLst/>
              <a:cxnLst/>
              <a:rect l="l" t="t" r="r" b="b"/>
              <a:pathLst>
                <a:path w="2689225" h="765810">
                  <a:moveTo>
                    <a:pt x="2688879" y="0"/>
                  </a:moveTo>
                  <a:lnTo>
                    <a:pt x="0" y="0"/>
                  </a:lnTo>
                  <a:lnTo>
                    <a:pt x="0" y="765743"/>
                  </a:lnTo>
                  <a:lnTo>
                    <a:pt x="2688879" y="765743"/>
                  </a:lnTo>
                  <a:lnTo>
                    <a:pt x="2688879" y="0"/>
                  </a:lnTo>
                  <a:close/>
                </a:path>
              </a:pathLst>
            </a:custGeom>
            <a:solidFill>
              <a:srgbClr val="6BB76D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498012" y="5248998"/>
            <a:ext cx="1250950" cy="422909"/>
          </a:xfrm>
          <a:custGeom>
            <a:avLst/>
            <a:gdLst/>
            <a:ahLst/>
            <a:cxnLst/>
            <a:rect l="l" t="t" r="r" b="b"/>
            <a:pathLst>
              <a:path w="1250950" h="422910">
                <a:moveTo>
                  <a:pt x="1250843" y="0"/>
                </a:moveTo>
                <a:lnTo>
                  <a:pt x="0" y="0"/>
                </a:lnTo>
                <a:lnTo>
                  <a:pt x="0" y="422495"/>
                </a:lnTo>
                <a:lnTo>
                  <a:pt x="1250843" y="422495"/>
                </a:lnTo>
                <a:lnTo>
                  <a:pt x="1250843" y="0"/>
                </a:lnTo>
                <a:close/>
              </a:path>
            </a:pathLst>
          </a:custGeom>
          <a:solidFill>
            <a:srgbClr val="E66C7D">
              <a:alpha val="3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63868" y="2580323"/>
            <a:ext cx="269494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-5" dirty="0">
                <a:solidFill>
                  <a:srgbClr val="C00000"/>
                </a:solidFill>
                <a:latin typeface="Arial"/>
                <a:cs typeface="Arial"/>
              </a:rPr>
              <a:t>Need </a:t>
            </a:r>
            <a:r>
              <a:rPr sz="3100" spc="70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3100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C00000"/>
                </a:solidFill>
                <a:latin typeface="Arial"/>
                <a:cs typeface="Arial"/>
              </a:rPr>
              <a:t>define!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10774" y="1754848"/>
            <a:ext cx="1097915" cy="3307079"/>
          </a:xfrm>
          <a:custGeom>
            <a:avLst/>
            <a:gdLst/>
            <a:ahLst/>
            <a:cxnLst/>
            <a:rect l="l" t="t" r="r" b="b"/>
            <a:pathLst>
              <a:path w="1097914" h="3307079">
                <a:moveTo>
                  <a:pt x="125412" y="15278"/>
                </a:moveTo>
                <a:lnTo>
                  <a:pt x="120053" y="0"/>
                </a:lnTo>
                <a:lnTo>
                  <a:pt x="92760" y="9855"/>
                </a:lnTo>
                <a:lnTo>
                  <a:pt x="68834" y="24130"/>
                </a:lnTo>
                <a:lnTo>
                  <a:pt x="31064" y="65976"/>
                </a:lnTo>
                <a:lnTo>
                  <a:pt x="7759" y="121907"/>
                </a:lnTo>
                <a:lnTo>
                  <a:pt x="0" y="188315"/>
                </a:lnTo>
                <a:lnTo>
                  <a:pt x="1930" y="222897"/>
                </a:lnTo>
                <a:lnTo>
                  <a:pt x="17411" y="284060"/>
                </a:lnTo>
                <a:lnTo>
                  <a:pt x="48133" y="333705"/>
                </a:lnTo>
                <a:lnTo>
                  <a:pt x="92684" y="366585"/>
                </a:lnTo>
                <a:lnTo>
                  <a:pt x="120053" y="376428"/>
                </a:lnTo>
                <a:lnTo>
                  <a:pt x="124815" y="361149"/>
                </a:lnTo>
                <a:lnTo>
                  <a:pt x="103365" y="351650"/>
                </a:lnTo>
                <a:lnTo>
                  <a:pt x="84861" y="338429"/>
                </a:lnTo>
                <a:lnTo>
                  <a:pt x="56654" y="300824"/>
                </a:lnTo>
                <a:lnTo>
                  <a:pt x="39916" y="249682"/>
                </a:lnTo>
                <a:lnTo>
                  <a:pt x="34328" y="186334"/>
                </a:lnTo>
                <a:lnTo>
                  <a:pt x="35725" y="154216"/>
                </a:lnTo>
                <a:lnTo>
                  <a:pt x="46888" y="98501"/>
                </a:lnTo>
                <a:lnTo>
                  <a:pt x="69329" y="54546"/>
                </a:lnTo>
                <a:lnTo>
                  <a:pt x="103708" y="24739"/>
                </a:lnTo>
                <a:lnTo>
                  <a:pt x="125412" y="15278"/>
                </a:lnTo>
                <a:close/>
              </a:path>
              <a:path w="1097914" h="3307079">
                <a:moveTo>
                  <a:pt x="603059" y="853960"/>
                </a:moveTo>
                <a:lnTo>
                  <a:pt x="601281" y="848207"/>
                </a:lnTo>
                <a:lnTo>
                  <a:pt x="289102" y="683577"/>
                </a:lnTo>
                <a:lnTo>
                  <a:pt x="293522" y="675208"/>
                </a:lnTo>
                <a:lnTo>
                  <a:pt x="302425" y="658304"/>
                </a:lnTo>
                <a:lnTo>
                  <a:pt x="217258" y="656463"/>
                </a:lnTo>
                <a:lnTo>
                  <a:pt x="266890" y="725703"/>
                </a:lnTo>
                <a:lnTo>
                  <a:pt x="280212" y="700430"/>
                </a:lnTo>
                <a:lnTo>
                  <a:pt x="592391" y="865047"/>
                </a:lnTo>
                <a:lnTo>
                  <a:pt x="598157" y="863269"/>
                </a:lnTo>
                <a:lnTo>
                  <a:pt x="603059" y="853960"/>
                </a:lnTo>
                <a:close/>
              </a:path>
              <a:path w="1097914" h="3307079">
                <a:moveTo>
                  <a:pt x="894092" y="188315"/>
                </a:moveTo>
                <a:lnTo>
                  <a:pt x="886333" y="121907"/>
                </a:lnTo>
                <a:lnTo>
                  <a:pt x="863041" y="65976"/>
                </a:lnTo>
                <a:lnTo>
                  <a:pt x="825258" y="24130"/>
                </a:lnTo>
                <a:lnTo>
                  <a:pt x="774039" y="0"/>
                </a:lnTo>
                <a:lnTo>
                  <a:pt x="768680" y="15278"/>
                </a:lnTo>
                <a:lnTo>
                  <a:pt x="790473" y="24739"/>
                </a:lnTo>
                <a:lnTo>
                  <a:pt x="809218" y="37820"/>
                </a:lnTo>
                <a:lnTo>
                  <a:pt x="837539" y="74904"/>
                </a:lnTo>
                <a:lnTo>
                  <a:pt x="854214" y="124942"/>
                </a:lnTo>
                <a:lnTo>
                  <a:pt x="859764" y="186334"/>
                </a:lnTo>
                <a:lnTo>
                  <a:pt x="858367" y="219532"/>
                </a:lnTo>
                <a:lnTo>
                  <a:pt x="847217" y="276783"/>
                </a:lnTo>
                <a:lnTo>
                  <a:pt x="824814" y="321487"/>
                </a:lnTo>
                <a:lnTo>
                  <a:pt x="790727" y="351650"/>
                </a:lnTo>
                <a:lnTo>
                  <a:pt x="769277" y="361149"/>
                </a:lnTo>
                <a:lnTo>
                  <a:pt x="774039" y="376428"/>
                </a:lnTo>
                <a:lnTo>
                  <a:pt x="825385" y="352348"/>
                </a:lnTo>
                <a:lnTo>
                  <a:pt x="863142" y="310654"/>
                </a:lnTo>
                <a:lnTo>
                  <a:pt x="886358" y="254812"/>
                </a:lnTo>
                <a:lnTo>
                  <a:pt x="892162" y="222897"/>
                </a:lnTo>
                <a:lnTo>
                  <a:pt x="894092" y="188315"/>
                </a:lnTo>
                <a:close/>
              </a:path>
              <a:path w="1097914" h="3307079">
                <a:moveTo>
                  <a:pt x="897991" y="3222739"/>
                </a:moveTo>
                <a:lnTo>
                  <a:pt x="870635" y="3230981"/>
                </a:lnTo>
                <a:lnTo>
                  <a:pt x="308483" y="1363941"/>
                </a:lnTo>
                <a:lnTo>
                  <a:pt x="303174" y="1361097"/>
                </a:lnTo>
                <a:lnTo>
                  <a:pt x="293090" y="1364119"/>
                </a:lnTo>
                <a:lnTo>
                  <a:pt x="290245" y="1369441"/>
                </a:lnTo>
                <a:lnTo>
                  <a:pt x="852398" y="3236468"/>
                </a:lnTo>
                <a:lnTo>
                  <a:pt x="825030" y="3244710"/>
                </a:lnTo>
                <a:lnTo>
                  <a:pt x="883488" y="3306686"/>
                </a:lnTo>
                <a:lnTo>
                  <a:pt x="892162" y="3256521"/>
                </a:lnTo>
                <a:lnTo>
                  <a:pt x="897991" y="3222739"/>
                </a:lnTo>
                <a:close/>
              </a:path>
              <a:path w="1097914" h="3307079">
                <a:moveTo>
                  <a:pt x="1097419" y="1779612"/>
                </a:moveTo>
                <a:lnTo>
                  <a:pt x="1083513" y="1757337"/>
                </a:lnTo>
                <a:lnTo>
                  <a:pt x="1052309" y="1707337"/>
                </a:lnTo>
                <a:lnTo>
                  <a:pt x="1037386" y="1731708"/>
                </a:lnTo>
                <a:lnTo>
                  <a:pt x="471360" y="1385316"/>
                </a:lnTo>
                <a:lnTo>
                  <a:pt x="465505" y="1386725"/>
                </a:lnTo>
                <a:lnTo>
                  <a:pt x="460006" y="1395704"/>
                </a:lnTo>
                <a:lnTo>
                  <a:pt x="461416" y="1401559"/>
                </a:lnTo>
                <a:lnTo>
                  <a:pt x="1027442" y="1747951"/>
                </a:lnTo>
                <a:lnTo>
                  <a:pt x="1012532" y="1772323"/>
                </a:lnTo>
                <a:lnTo>
                  <a:pt x="1097419" y="1779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50940" y="2154428"/>
            <a:ext cx="2597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Similarity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embedding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3637" y="1680260"/>
            <a:ext cx="2689225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3590"/>
              </a:lnSpc>
              <a:tabLst>
                <a:tab pos="1879600" algn="l"/>
              </a:tabLst>
            </a:pPr>
            <a:r>
              <a:rPr sz="3200" dirty="0">
                <a:latin typeface="Cambria Math"/>
                <a:cs typeface="Cambria Math"/>
              </a:rPr>
              <a:t>s</a:t>
            </a:r>
            <a:r>
              <a:rPr sz="3200" spc="-5" dirty="0">
                <a:latin typeface="Cambria Math"/>
                <a:cs typeface="Cambria Math"/>
              </a:rPr>
              <a:t>imi</a:t>
            </a:r>
            <a:r>
              <a:rPr sz="3200" spc="5" dirty="0">
                <a:latin typeface="Cambria Math"/>
                <a:cs typeface="Cambria Math"/>
              </a:rPr>
              <a:t>l</a:t>
            </a:r>
            <a:r>
              <a:rPr sz="3200" dirty="0">
                <a:latin typeface="Cambria Math"/>
                <a:cs typeface="Cambria Math"/>
              </a:rPr>
              <a:t>ar</a:t>
            </a:r>
            <a:r>
              <a:rPr sz="3200" spc="-5" dirty="0">
                <a:latin typeface="Cambria Math"/>
                <a:cs typeface="Cambria Math"/>
              </a:rPr>
              <a:t>i</a:t>
            </a:r>
            <a:r>
              <a:rPr sz="3200" dirty="0">
                <a:latin typeface="Cambria Math"/>
                <a:cs typeface="Cambria Math"/>
              </a:rPr>
              <a:t>ty	</a:t>
            </a:r>
            <a:r>
              <a:rPr sz="3200" spc="80" dirty="0">
                <a:latin typeface="Cambria Math"/>
                <a:cs typeface="Cambria Math"/>
              </a:rPr>
              <a:t>𝑢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𝑣</a:t>
            </a:r>
            <a:endParaRPr sz="3200">
              <a:latin typeface="Cambria Math"/>
              <a:cs typeface="Cambria Math"/>
            </a:endParaRPr>
          </a:p>
          <a:p>
            <a:pPr marL="90805">
              <a:lnSpc>
                <a:spcPts val="2115"/>
              </a:lnSpc>
            </a:pPr>
            <a:r>
              <a:rPr spc="-5" dirty="0">
                <a:latin typeface="Times New Roman"/>
                <a:cs typeface="Times New Roman"/>
              </a:rPr>
              <a:t>in the original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network</a:t>
            </a:r>
            <a:endParaRPr>
              <a:latin typeface="Times New Roman"/>
              <a:cs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D190B-6216-40DC-9F24-30DD43330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546" y="1555627"/>
            <a:ext cx="2030098" cy="6244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58631-BEC1-4929-88E6-BD74525C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242" y="4586100"/>
            <a:ext cx="981594" cy="545913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572" y="325379"/>
            <a:ext cx="6793992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023364" y="1165325"/>
            <a:ext cx="120024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030" algn="l"/>
              </a:tabLst>
            </a:pPr>
            <a:r>
              <a:rPr sz="2800" spc="-10" dirty="0">
                <a:solidFill>
                  <a:srgbClr val="F0AD00"/>
                </a:solidFill>
              </a:rPr>
              <a:t>1.	</a:t>
            </a:r>
            <a:r>
              <a:rPr sz="3200" spc="-5" dirty="0">
                <a:solidFill>
                  <a:srgbClr val="C00000"/>
                </a:solidFill>
              </a:rPr>
              <a:t>Encoder</a:t>
            </a:r>
            <a:r>
              <a:rPr sz="3200" spc="-1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maps</a:t>
            </a:r>
            <a:r>
              <a:rPr sz="3200" spc="-5" dirty="0">
                <a:solidFill>
                  <a:srgbClr val="000000"/>
                </a:solidFill>
              </a:rPr>
              <a:t> </a:t>
            </a:r>
            <a:r>
              <a:rPr sz="3200" spc="-20" dirty="0">
                <a:solidFill>
                  <a:srgbClr val="000000"/>
                </a:solidFill>
              </a:rPr>
              <a:t>from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nodes </a:t>
            </a:r>
            <a:r>
              <a:rPr sz="3200" spc="-15" dirty="0">
                <a:solidFill>
                  <a:srgbClr val="000000"/>
                </a:solidFill>
              </a:rPr>
              <a:t>to</a:t>
            </a:r>
            <a:r>
              <a:rPr sz="3200" spc="-5" dirty="0">
                <a:solidFill>
                  <a:srgbClr val="000000"/>
                </a:solidFill>
              </a:rPr>
              <a:t> embeddings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023364" y="1830324"/>
            <a:ext cx="8068945" cy="24701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21030" marR="5080" indent="-608965">
              <a:lnSpc>
                <a:spcPct val="101899"/>
              </a:lnSpc>
              <a:spcBef>
                <a:spcPts val="25"/>
              </a:spcBef>
              <a:buClr>
                <a:srgbClr val="F0AD00"/>
              </a:buClr>
              <a:buSzPct val="81250"/>
              <a:buAutoNum type="arabicPeriod" startAt="2"/>
              <a:tabLst>
                <a:tab pos="621030" algn="l"/>
                <a:tab pos="621665" algn="l"/>
              </a:tabLst>
            </a:pPr>
            <a:r>
              <a:rPr sz="3200" b="1" spc="-10" dirty="0">
                <a:latin typeface="Calibri"/>
                <a:cs typeface="Calibri"/>
              </a:rPr>
              <a:t>Define</a:t>
            </a:r>
            <a:r>
              <a:rPr sz="3200" b="1" dirty="0">
                <a:latin typeface="Calibri"/>
                <a:cs typeface="Calibri"/>
              </a:rPr>
              <a:t> a</a:t>
            </a:r>
            <a:r>
              <a:rPr sz="3200" b="1" spc="-5" dirty="0">
                <a:latin typeface="Calibri"/>
                <a:cs typeface="Calibri"/>
              </a:rPr>
              <a:t> node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similarity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function </a:t>
            </a:r>
            <a:r>
              <a:rPr sz="3200" spc="-5" dirty="0">
                <a:latin typeface="Calibri"/>
                <a:cs typeface="Calibri"/>
              </a:rPr>
              <a:t>(i.e.,</a:t>
            </a:r>
            <a:r>
              <a:rPr sz="3200" dirty="0">
                <a:latin typeface="Calibri"/>
                <a:cs typeface="Calibri"/>
              </a:rPr>
              <a:t> a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measure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similarity</a:t>
            </a:r>
            <a:r>
              <a:rPr sz="3200" dirty="0">
                <a:latin typeface="Calibri"/>
                <a:cs typeface="Calibri"/>
              </a:rPr>
              <a:t> in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original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network)</a:t>
            </a:r>
            <a:endParaRPr sz="3200" dirty="0">
              <a:latin typeface="Calibri"/>
              <a:cs typeface="Calibri"/>
            </a:endParaRPr>
          </a:p>
          <a:p>
            <a:pPr marL="621030" marR="80645" indent="-608965">
              <a:lnSpc>
                <a:spcPts val="3910"/>
              </a:lnSpc>
              <a:spcBef>
                <a:spcPts val="25"/>
              </a:spcBef>
              <a:buClr>
                <a:srgbClr val="F0AD00"/>
              </a:buClr>
              <a:buSzPct val="81250"/>
              <a:buAutoNum type="arabicPeriod" startAt="2"/>
              <a:tabLst>
                <a:tab pos="621030" algn="l"/>
                <a:tab pos="621665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Decoder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6BB76D"/>
                </a:solidFill>
                <a:latin typeface="Cambria Math"/>
                <a:cs typeface="Cambria Math"/>
              </a:rPr>
              <a:t>𝐃𝐄𝐂</a:t>
            </a:r>
            <a:r>
              <a:rPr sz="3200" spc="5" dirty="0">
                <a:solidFill>
                  <a:srgbClr val="6BB76D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maps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embeddings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similarity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score</a:t>
            </a:r>
            <a:endParaRPr sz="3200" dirty="0">
              <a:latin typeface="Calibri"/>
              <a:cs typeface="Calibri"/>
            </a:endParaRPr>
          </a:p>
          <a:p>
            <a:pPr marL="621665" indent="-608965">
              <a:lnSpc>
                <a:spcPts val="3650"/>
              </a:lnSpc>
              <a:buClr>
                <a:srgbClr val="F0AD00"/>
              </a:buClr>
              <a:buSzPct val="81250"/>
              <a:buAutoNum type="arabicPeriod" startAt="2"/>
              <a:tabLst>
                <a:tab pos="621030" algn="l"/>
                <a:tab pos="621665" algn="l"/>
              </a:tabLst>
            </a:pPr>
            <a:r>
              <a:rPr sz="3200" b="1" spc="-15" dirty="0">
                <a:latin typeface="Calibri"/>
                <a:cs typeface="Calibri"/>
              </a:rPr>
              <a:t>Optimize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parameters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encoder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so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4740" y="5516371"/>
            <a:ext cx="2597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Similarity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of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the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embedding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51602" y="5057783"/>
            <a:ext cx="894715" cy="376555"/>
          </a:xfrm>
          <a:custGeom>
            <a:avLst/>
            <a:gdLst/>
            <a:ahLst/>
            <a:cxnLst/>
            <a:rect l="l" t="t" r="r" b="b"/>
            <a:pathLst>
              <a:path w="894714" h="376554">
                <a:moveTo>
                  <a:pt x="774040" y="0"/>
                </a:moveTo>
                <a:lnTo>
                  <a:pt x="768682" y="15279"/>
                </a:lnTo>
                <a:lnTo>
                  <a:pt x="790473" y="24736"/>
                </a:lnTo>
                <a:lnTo>
                  <a:pt x="809213" y="37826"/>
                </a:lnTo>
                <a:lnTo>
                  <a:pt x="837540" y="74909"/>
                </a:lnTo>
                <a:lnTo>
                  <a:pt x="854209" y="124941"/>
                </a:lnTo>
                <a:lnTo>
                  <a:pt x="859765" y="186333"/>
                </a:lnTo>
                <a:lnTo>
                  <a:pt x="858370" y="219533"/>
                </a:lnTo>
                <a:lnTo>
                  <a:pt x="847208" y="276783"/>
                </a:lnTo>
                <a:lnTo>
                  <a:pt x="824809" y="321493"/>
                </a:lnTo>
                <a:lnTo>
                  <a:pt x="790727" y="351655"/>
                </a:lnTo>
                <a:lnTo>
                  <a:pt x="769278" y="361156"/>
                </a:lnTo>
                <a:lnTo>
                  <a:pt x="774040" y="376435"/>
                </a:lnTo>
                <a:lnTo>
                  <a:pt x="825386" y="352350"/>
                </a:lnTo>
                <a:lnTo>
                  <a:pt x="863138" y="310653"/>
                </a:lnTo>
                <a:lnTo>
                  <a:pt x="886356" y="254818"/>
                </a:lnTo>
                <a:lnTo>
                  <a:pt x="894095" y="188316"/>
                </a:lnTo>
                <a:lnTo>
                  <a:pt x="892154" y="153807"/>
                </a:lnTo>
                <a:lnTo>
                  <a:pt x="876626" y="92639"/>
                </a:lnTo>
                <a:lnTo>
                  <a:pt x="845831" y="42844"/>
                </a:lnTo>
                <a:lnTo>
                  <a:pt x="801331" y="9853"/>
                </a:lnTo>
                <a:lnTo>
                  <a:pt x="774040" y="0"/>
                </a:lnTo>
                <a:close/>
              </a:path>
              <a:path w="894714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2328" y="4082795"/>
            <a:ext cx="2981960" cy="173355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spcBef>
                <a:spcPts val="1565"/>
              </a:spcBef>
            </a:pPr>
            <a:r>
              <a:rPr sz="3200" b="1" spc="-10" dirty="0">
                <a:latin typeface="Calibri"/>
                <a:cs typeface="Calibri"/>
              </a:rPr>
              <a:t>that:</a:t>
            </a:r>
            <a:endParaRPr sz="3200">
              <a:latin typeface="Calibri"/>
              <a:cs typeface="Calibri"/>
            </a:endParaRPr>
          </a:p>
          <a:p>
            <a:pPr marL="511809">
              <a:spcBef>
                <a:spcPts val="1460"/>
              </a:spcBef>
              <a:tabLst>
                <a:tab pos="2352040" algn="l"/>
              </a:tabLst>
            </a:pPr>
            <a:r>
              <a:rPr sz="3200" dirty="0">
                <a:latin typeface="Cambria Math"/>
                <a:cs typeface="Cambria Math"/>
              </a:rPr>
              <a:t>s</a:t>
            </a:r>
            <a:r>
              <a:rPr sz="3200" spc="-5" dirty="0">
                <a:latin typeface="Cambria Math"/>
                <a:cs typeface="Cambria Math"/>
              </a:rPr>
              <a:t>imi</a:t>
            </a:r>
            <a:r>
              <a:rPr sz="3200" spc="5" dirty="0">
                <a:latin typeface="Cambria Math"/>
                <a:cs typeface="Cambria Math"/>
              </a:rPr>
              <a:t>l</a:t>
            </a:r>
            <a:r>
              <a:rPr sz="3200" dirty="0">
                <a:latin typeface="Cambria Math"/>
                <a:cs typeface="Cambria Math"/>
              </a:rPr>
              <a:t>ar</a:t>
            </a:r>
            <a:r>
              <a:rPr sz="3200" spc="-5" dirty="0">
                <a:latin typeface="Cambria Math"/>
                <a:cs typeface="Cambria Math"/>
              </a:rPr>
              <a:t>i</a:t>
            </a:r>
            <a:r>
              <a:rPr sz="3200" dirty="0">
                <a:latin typeface="Cambria Math"/>
                <a:cs typeface="Cambria Math"/>
              </a:rPr>
              <a:t>ty	</a:t>
            </a:r>
            <a:r>
              <a:rPr sz="3200" spc="80" dirty="0">
                <a:latin typeface="Cambria Math"/>
                <a:cs typeface="Cambria Math"/>
              </a:rPr>
              <a:t>𝑢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𝑣</a:t>
            </a:r>
            <a:endParaRPr sz="3200">
              <a:latin typeface="Cambria Math"/>
              <a:cs typeface="Cambria Math"/>
            </a:endParaRPr>
          </a:p>
          <a:p>
            <a:pPr marL="577850">
              <a:spcBef>
                <a:spcPts val="680"/>
              </a:spcBef>
            </a:pPr>
            <a:r>
              <a:rPr spc="-5" dirty="0">
                <a:latin typeface="Times New Roman"/>
                <a:cs typeface="Times New Roman"/>
              </a:rPr>
              <a:t>in the original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network</a:t>
            </a:r>
            <a:endParaRPr>
              <a:latin typeface="Times New Roman"/>
              <a:cs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5F019-DA9B-49F3-931E-7E90E0BD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17" y="4915451"/>
            <a:ext cx="1973842" cy="6071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B3431C-5593-4ABA-93CB-94B176D4D5CE}"/>
                  </a:ext>
                </a:extLst>
              </p:cNvPr>
              <p:cNvSpPr txBox="1"/>
              <p:nvPr/>
            </p:nvSpPr>
            <p:spPr>
              <a:xfrm>
                <a:off x="8670422" y="4670348"/>
                <a:ext cx="7012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spc="-5" dirty="0">
                    <a:solidFill>
                      <a:srgbClr val="6BB76D"/>
                    </a:solidFill>
                    <a:latin typeface="Cambria Math"/>
                    <a:cs typeface="Cambria Math"/>
                  </a:rPr>
                  <a:t>𝐃𝐄𝐂(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400" spc="-5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sz="1800" spc="-5" dirty="0">
                    <a:solidFill>
                      <a:srgbClr val="6BB76D"/>
                    </a:solidFill>
                    <a:latin typeface="Cambria Math"/>
                    <a:cs typeface="Cambria Math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b="0" i="1" spc="-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B3431C-5593-4ABA-93CB-94B176D4D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422" y="4670348"/>
                <a:ext cx="7012800" cy="461665"/>
              </a:xfrm>
              <a:prstGeom prst="rect">
                <a:avLst/>
              </a:prstGeom>
              <a:blipFill>
                <a:blip r:embed="rId10"/>
                <a:stretch>
                  <a:fillRect l="-69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F7DA46B-EFE6-41E4-A1F4-0E84C5B7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787" y="5013704"/>
            <a:ext cx="1866426" cy="574097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40" y="371856"/>
            <a:ext cx="5321808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8172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Encoder: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maps </a:t>
            </a:r>
            <a:r>
              <a:rPr sz="3200" spc="-5" dirty="0">
                <a:latin typeface="Calibri"/>
                <a:cs typeface="Calibri"/>
              </a:rPr>
              <a:t>each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low-dimensional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2149" y="1830324"/>
            <a:ext cx="1068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ec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2780" y="5792216"/>
            <a:ext cx="3920490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054100" marR="5080" indent="-1042035">
              <a:lnSpc>
                <a:spcPts val="3190"/>
              </a:lnSpc>
              <a:spcBef>
                <a:spcPts val="245"/>
              </a:spcBef>
            </a:pPr>
            <a:r>
              <a:rPr sz="2700" spc="15" dirty="0">
                <a:solidFill>
                  <a:srgbClr val="5A6378"/>
                </a:solidFill>
                <a:latin typeface="Arial"/>
                <a:cs typeface="Arial"/>
              </a:rPr>
              <a:t>dot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5A6378"/>
                </a:solidFill>
                <a:latin typeface="Arial"/>
                <a:cs typeface="Arial"/>
              </a:rPr>
              <a:t>product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 between 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node </a:t>
            </a:r>
            <a:r>
              <a:rPr sz="2700" spc="-73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embeddings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5492" y="5560301"/>
            <a:ext cx="802640" cy="256540"/>
          </a:xfrm>
          <a:custGeom>
            <a:avLst/>
            <a:gdLst/>
            <a:ahLst/>
            <a:cxnLst/>
            <a:rect l="l" t="t" r="r" b="b"/>
            <a:pathLst>
              <a:path w="802639" h="256539">
                <a:moveTo>
                  <a:pt x="539648" y="252209"/>
                </a:moveTo>
                <a:lnTo>
                  <a:pt x="538962" y="250317"/>
                </a:lnTo>
                <a:lnTo>
                  <a:pt x="70396" y="31648"/>
                </a:lnTo>
                <a:lnTo>
                  <a:pt x="73253" y="25539"/>
                </a:lnTo>
                <a:lnTo>
                  <a:pt x="85166" y="0"/>
                </a:lnTo>
                <a:lnTo>
                  <a:pt x="0" y="2298"/>
                </a:lnTo>
                <a:lnTo>
                  <a:pt x="52946" y="69049"/>
                </a:lnTo>
                <a:lnTo>
                  <a:pt x="67716" y="37401"/>
                </a:lnTo>
                <a:lnTo>
                  <a:pt x="536282" y="256070"/>
                </a:lnTo>
                <a:lnTo>
                  <a:pt x="538175" y="255384"/>
                </a:lnTo>
                <a:lnTo>
                  <a:pt x="539648" y="252209"/>
                </a:lnTo>
                <a:close/>
              </a:path>
              <a:path w="802639" h="256539">
                <a:moveTo>
                  <a:pt x="802297" y="253377"/>
                </a:moveTo>
                <a:lnTo>
                  <a:pt x="802246" y="251371"/>
                </a:lnTo>
                <a:lnTo>
                  <a:pt x="593407" y="52552"/>
                </a:lnTo>
                <a:lnTo>
                  <a:pt x="602894" y="42583"/>
                </a:lnTo>
                <a:lnTo>
                  <a:pt x="617499" y="27254"/>
                </a:lnTo>
                <a:lnTo>
                  <a:pt x="536028" y="2311"/>
                </a:lnTo>
                <a:lnTo>
                  <a:pt x="564946" y="82435"/>
                </a:lnTo>
                <a:lnTo>
                  <a:pt x="589038" y="57150"/>
                </a:lnTo>
                <a:lnTo>
                  <a:pt x="797877" y="255968"/>
                </a:lnTo>
                <a:lnTo>
                  <a:pt x="799884" y="255917"/>
                </a:lnTo>
                <a:lnTo>
                  <a:pt x="802297" y="253377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7101" y="5652656"/>
            <a:ext cx="311785" cy="163830"/>
          </a:xfrm>
          <a:custGeom>
            <a:avLst/>
            <a:gdLst/>
            <a:ahLst/>
            <a:cxnLst/>
            <a:rect l="l" t="t" r="r" b="b"/>
            <a:pathLst>
              <a:path w="311785" h="163829">
                <a:moveTo>
                  <a:pt x="242435" y="32337"/>
                </a:moveTo>
                <a:lnTo>
                  <a:pt x="605" y="158087"/>
                </a:lnTo>
                <a:lnTo>
                  <a:pt x="0" y="160005"/>
                </a:lnTo>
                <a:lnTo>
                  <a:pt x="1617" y="163116"/>
                </a:lnTo>
                <a:lnTo>
                  <a:pt x="3535" y="163721"/>
                </a:lnTo>
                <a:lnTo>
                  <a:pt x="245365" y="37971"/>
                </a:lnTo>
                <a:lnTo>
                  <a:pt x="242435" y="32337"/>
                </a:lnTo>
                <a:close/>
              </a:path>
              <a:path w="311785" h="163829">
                <a:moveTo>
                  <a:pt x="292882" y="25669"/>
                </a:moveTo>
                <a:lnTo>
                  <a:pt x="255258" y="25669"/>
                </a:lnTo>
                <a:lnTo>
                  <a:pt x="257176" y="26275"/>
                </a:lnTo>
                <a:lnTo>
                  <a:pt x="258794" y="29386"/>
                </a:lnTo>
                <a:lnTo>
                  <a:pt x="258188" y="31303"/>
                </a:lnTo>
                <a:lnTo>
                  <a:pt x="245365" y="37971"/>
                </a:lnTo>
                <a:lnTo>
                  <a:pt x="261477" y="68957"/>
                </a:lnTo>
                <a:lnTo>
                  <a:pt x="292882" y="25669"/>
                </a:lnTo>
                <a:close/>
              </a:path>
              <a:path w="311785" h="163829">
                <a:moveTo>
                  <a:pt x="255258" y="25669"/>
                </a:moveTo>
                <a:lnTo>
                  <a:pt x="242435" y="32337"/>
                </a:lnTo>
                <a:lnTo>
                  <a:pt x="245365" y="37971"/>
                </a:lnTo>
                <a:lnTo>
                  <a:pt x="258188" y="31303"/>
                </a:lnTo>
                <a:lnTo>
                  <a:pt x="258794" y="29386"/>
                </a:lnTo>
                <a:lnTo>
                  <a:pt x="257176" y="26275"/>
                </a:lnTo>
                <a:lnTo>
                  <a:pt x="255258" y="25669"/>
                </a:lnTo>
                <a:close/>
              </a:path>
              <a:path w="311785" h="163829">
                <a:moveTo>
                  <a:pt x="311505" y="0"/>
                </a:moveTo>
                <a:lnTo>
                  <a:pt x="226322" y="1351"/>
                </a:lnTo>
                <a:lnTo>
                  <a:pt x="242435" y="32337"/>
                </a:lnTo>
                <a:lnTo>
                  <a:pt x="255258" y="25669"/>
                </a:lnTo>
                <a:lnTo>
                  <a:pt x="292882" y="25669"/>
                </a:lnTo>
                <a:lnTo>
                  <a:pt x="311505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03469" y="5079492"/>
            <a:ext cx="1649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3200" b="1" spc="-5" dirty="0">
                <a:solidFill>
                  <a:srgbClr val="C00000"/>
                </a:solidFill>
                <a:latin typeface="Arial"/>
                <a:cs typeface="Arial"/>
              </a:rPr>
              <a:t>ecode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98045" y="2484989"/>
            <a:ext cx="374015" cy="282575"/>
          </a:xfrm>
          <a:custGeom>
            <a:avLst/>
            <a:gdLst/>
            <a:ahLst/>
            <a:cxnLst/>
            <a:rect l="l" t="t" r="r" b="b"/>
            <a:pathLst>
              <a:path w="374014" h="282575">
                <a:moveTo>
                  <a:pt x="283429" y="0"/>
                </a:moveTo>
                <a:lnTo>
                  <a:pt x="279411" y="11460"/>
                </a:lnTo>
                <a:lnTo>
                  <a:pt x="295754" y="18552"/>
                </a:lnTo>
                <a:lnTo>
                  <a:pt x="309809" y="28370"/>
                </a:lnTo>
                <a:lnTo>
                  <a:pt x="338347" y="73878"/>
                </a:lnTo>
                <a:lnTo>
                  <a:pt x="346681" y="115662"/>
                </a:lnTo>
                <a:lnTo>
                  <a:pt x="347723" y="139749"/>
                </a:lnTo>
                <a:lnTo>
                  <a:pt x="346677" y="164650"/>
                </a:lnTo>
                <a:lnTo>
                  <a:pt x="338306" y="207587"/>
                </a:lnTo>
                <a:lnTo>
                  <a:pt x="309827" y="253826"/>
                </a:lnTo>
                <a:lnTo>
                  <a:pt x="279858" y="270866"/>
                </a:lnTo>
                <a:lnTo>
                  <a:pt x="283429" y="282327"/>
                </a:lnTo>
                <a:lnTo>
                  <a:pt x="321939" y="264263"/>
                </a:lnTo>
                <a:lnTo>
                  <a:pt x="350253" y="232990"/>
                </a:lnTo>
                <a:lnTo>
                  <a:pt x="367666" y="191113"/>
                </a:lnTo>
                <a:lnTo>
                  <a:pt x="373471" y="141237"/>
                </a:lnTo>
                <a:lnTo>
                  <a:pt x="372015" y="115355"/>
                </a:lnTo>
                <a:lnTo>
                  <a:pt x="360369" y="69479"/>
                </a:lnTo>
                <a:lnTo>
                  <a:pt x="337273" y="32133"/>
                </a:lnTo>
                <a:lnTo>
                  <a:pt x="303898" y="7390"/>
                </a:lnTo>
                <a:lnTo>
                  <a:pt x="283429" y="0"/>
                </a:lnTo>
                <a:close/>
              </a:path>
              <a:path w="374014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04518" y="239522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78230" algn="l"/>
              </a:tabLst>
            </a:pPr>
            <a:r>
              <a:rPr sz="2400" spc="-10" dirty="0">
                <a:latin typeface="Cambria Math"/>
                <a:cs typeface="Cambria Math"/>
              </a:rPr>
              <a:t>E</a:t>
            </a:r>
            <a:r>
              <a:rPr sz="2400" dirty="0">
                <a:latin typeface="Cambria Math"/>
                <a:cs typeface="Cambria Math"/>
              </a:rPr>
              <a:t>NC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𝑣	</a:t>
            </a:r>
          </a:p>
        </p:txBody>
      </p:sp>
      <p:sp>
        <p:nvSpPr>
          <p:cNvPr id="12" name="object 12"/>
          <p:cNvSpPr/>
          <p:nvPr/>
        </p:nvSpPr>
        <p:spPr>
          <a:xfrm>
            <a:off x="5041243" y="5153772"/>
            <a:ext cx="894715" cy="376555"/>
          </a:xfrm>
          <a:custGeom>
            <a:avLst/>
            <a:gdLst/>
            <a:ahLst/>
            <a:cxnLst/>
            <a:rect l="l" t="t" r="r" b="b"/>
            <a:pathLst>
              <a:path w="894714" h="376554">
                <a:moveTo>
                  <a:pt x="774040" y="0"/>
                </a:moveTo>
                <a:lnTo>
                  <a:pt x="768682" y="15279"/>
                </a:lnTo>
                <a:lnTo>
                  <a:pt x="790473" y="24736"/>
                </a:lnTo>
                <a:lnTo>
                  <a:pt x="809213" y="37826"/>
                </a:lnTo>
                <a:lnTo>
                  <a:pt x="837540" y="74909"/>
                </a:lnTo>
                <a:lnTo>
                  <a:pt x="854209" y="124941"/>
                </a:lnTo>
                <a:lnTo>
                  <a:pt x="859765" y="186333"/>
                </a:lnTo>
                <a:lnTo>
                  <a:pt x="858370" y="219533"/>
                </a:lnTo>
                <a:lnTo>
                  <a:pt x="847208" y="276783"/>
                </a:lnTo>
                <a:lnTo>
                  <a:pt x="824809" y="321493"/>
                </a:lnTo>
                <a:lnTo>
                  <a:pt x="790727" y="351655"/>
                </a:lnTo>
                <a:lnTo>
                  <a:pt x="769278" y="361156"/>
                </a:lnTo>
                <a:lnTo>
                  <a:pt x="774040" y="376435"/>
                </a:lnTo>
                <a:lnTo>
                  <a:pt x="825386" y="352350"/>
                </a:lnTo>
                <a:lnTo>
                  <a:pt x="863138" y="310653"/>
                </a:lnTo>
                <a:lnTo>
                  <a:pt x="886356" y="254818"/>
                </a:lnTo>
                <a:lnTo>
                  <a:pt x="894095" y="188316"/>
                </a:lnTo>
                <a:lnTo>
                  <a:pt x="892154" y="153807"/>
                </a:lnTo>
                <a:lnTo>
                  <a:pt x="876626" y="92639"/>
                </a:lnTo>
                <a:lnTo>
                  <a:pt x="845831" y="42844"/>
                </a:lnTo>
                <a:lnTo>
                  <a:pt x="801331" y="9853"/>
                </a:lnTo>
                <a:lnTo>
                  <a:pt x="774040" y="0"/>
                </a:lnTo>
                <a:close/>
              </a:path>
              <a:path w="894714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03125" y="4849011"/>
            <a:ext cx="4000500" cy="1685289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530350">
              <a:spcBef>
                <a:spcPts val="1600"/>
              </a:spcBef>
              <a:tabLst>
                <a:tab pos="3370579" algn="l"/>
              </a:tabLst>
            </a:pPr>
            <a:r>
              <a:rPr sz="3200" dirty="0">
                <a:latin typeface="Cambria Math"/>
                <a:cs typeface="Cambria Math"/>
              </a:rPr>
              <a:t>s</a:t>
            </a:r>
            <a:r>
              <a:rPr sz="3200" spc="-5" dirty="0">
                <a:latin typeface="Cambria Math"/>
                <a:cs typeface="Cambria Math"/>
              </a:rPr>
              <a:t>imi</a:t>
            </a:r>
            <a:r>
              <a:rPr sz="3200" spc="5" dirty="0">
                <a:latin typeface="Cambria Math"/>
                <a:cs typeface="Cambria Math"/>
              </a:rPr>
              <a:t>l</a:t>
            </a:r>
            <a:r>
              <a:rPr sz="3200" dirty="0">
                <a:latin typeface="Cambria Math"/>
                <a:cs typeface="Cambria Math"/>
              </a:rPr>
              <a:t>ar</a:t>
            </a:r>
            <a:r>
              <a:rPr sz="3200" spc="-5" dirty="0">
                <a:latin typeface="Cambria Math"/>
                <a:cs typeface="Cambria Math"/>
              </a:rPr>
              <a:t>i</a:t>
            </a:r>
            <a:r>
              <a:rPr sz="3200" dirty="0">
                <a:latin typeface="Cambria Math"/>
                <a:cs typeface="Cambria Math"/>
              </a:rPr>
              <a:t>ty	</a:t>
            </a:r>
            <a:r>
              <a:rPr sz="3200" spc="80" dirty="0">
                <a:latin typeface="Cambria Math"/>
                <a:cs typeface="Cambria Math"/>
              </a:rPr>
              <a:t>𝑢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𝑣</a:t>
            </a:r>
            <a:endParaRPr sz="3200">
              <a:latin typeface="Cambria Math"/>
              <a:cs typeface="Cambria Math"/>
            </a:endParaRPr>
          </a:p>
          <a:p>
            <a:pPr marL="198120" marR="759460" indent="-186055">
              <a:lnSpc>
                <a:spcPts val="3220"/>
              </a:lnSpc>
              <a:spcBef>
                <a:spcPts val="1385"/>
              </a:spcBef>
            </a:pPr>
            <a:r>
              <a:rPr sz="2700" spc="-90" dirty="0">
                <a:solidFill>
                  <a:srgbClr val="5A6378"/>
                </a:solidFill>
                <a:latin typeface="Arial"/>
                <a:cs typeface="Arial"/>
              </a:rPr>
              <a:t>Similarity</a:t>
            </a:r>
            <a:r>
              <a:rPr sz="2700" spc="-35" dirty="0">
                <a:solidFill>
                  <a:srgbClr val="5A6378"/>
                </a:solidFill>
                <a:latin typeface="Arial"/>
                <a:cs typeface="Arial"/>
              </a:rPr>
              <a:t> of</a:t>
            </a:r>
            <a:r>
              <a:rPr sz="2700" spc="-4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5A6378"/>
                </a:solidFill>
                <a:latin typeface="Cambria Math"/>
                <a:cs typeface="Cambria Math"/>
              </a:rPr>
              <a:t>𝑢</a:t>
            </a:r>
            <a:r>
              <a:rPr sz="2700" spc="175" dirty="0">
                <a:solidFill>
                  <a:srgbClr val="5A6378"/>
                </a:solidFill>
                <a:latin typeface="Cambria Math"/>
                <a:cs typeface="Cambria Math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and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5A6378"/>
                </a:solidFill>
                <a:latin typeface="Cambria Math"/>
                <a:cs typeface="Cambria Math"/>
              </a:rPr>
              <a:t>𝑣</a:t>
            </a:r>
            <a:r>
              <a:rPr sz="2700" spc="190" dirty="0">
                <a:solidFill>
                  <a:srgbClr val="5A6378"/>
                </a:solidFill>
                <a:latin typeface="Cambria Math"/>
                <a:cs typeface="Cambria Math"/>
              </a:rPr>
              <a:t> </a:t>
            </a:r>
            <a:r>
              <a:rPr sz="2700" spc="-95" dirty="0">
                <a:solidFill>
                  <a:srgbClr val="5A6378"/>
                </a:solidFill>
                <a:latin typeface="Arial"/>
                <a:cs typeface="Arial"/>
              </a:rPr>
              <a:t>in </a:t>
            </a:r>
            <a:r>
              <a:rPr sz="2700" spc="-73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the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80" dirty="0">
                <a:solidFill>
                  <a:srgbClr val="5A6378"/>
                </a:solidFill>
                <a:latin typeface="Arial"/>
                <a:cs typeface="Arial"/>
              </a:rPr>
              <a:t>original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30" dirty="0">
                <a:solidFill>
                  <a:srgbClr val="5A6378"/>
                </a:solidFill>
                <a:latin typeface="Arial"/>
                <a:cs typeface="Arial"/>
              </a:rPr>
              <a:t>network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9719" y="2857556"/>
            <a:ext cx="137721" cy="19868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039351" y="2480186"/>
            <a:ext cx="467359" cy="133350"/>
          </a:xfrm>
          <a:custGeom>
            <a:avLst/>
            <a:gdLst/>
            <a:ahLst/>
            <a:cxnLst/>
            <a:rect l="l" t="t" r="r" b="b"/>
            <a:pathLst>
              <a:path w="467360" h="133350">
                <a:moveTo>
                  <a:pt x="65366" y="58587"/>
                </a:moveTo>
                <a:lnTo>
                  <a:pt x="0" y="113223"/>
                </a:lnTo>
                <a:lnTo>
                  <a:pt x="82929" y="132735"/>
                </a:lnTo>
                <a:lnTo>
                  <a:pt x="75669" y="102082"/>
                </a:lnTo>
                <a:lnTo>
                  <a:pt x="60815" y="102082"/>
                </a:lnTo>
                <a:lnTo>
                  <a:pt x="59104" y="101025"/>
                </a:lnTo>
                <a:lnTo>
                  <a:pt x="58296" y="97613"/>
                </a:lnTo>
                <a:lnTo>
                  <a:pt x="59352" y="95902"/>
                </a:lnTo>
                <a:lnTo>
                  <a:pt x="73416" y="92571"/>
                </a:lnTo>
                <a:lnTo>
                  <a:pt x="65366" y="58587"/>
                </a:lnTo>
                <a:close/>
              </a:path>
              <a:path w="467360" h="133350">
                <a:moveTo>
                  <a:pt x="73416" y="92571"/>
                </a:moveTo>
                <a:lnTo>
                  <a:pt x="59352" y="95902"/>
                </a:lnTo>
                <a:lnTo>
                  <a:pt x="58296" y="97613"/>
                </a:lnTo>
                <a:lnTo>
                  <a:pt x="59104" y="101025"/>
                </a:lnTo>
                <a:lnTo>
                  <a:pt x="60815" y="102082"/>
                </a:lnTo>
                <a:lnTo>
                  <a:pt x="74880" y="98751"/>
                </a:lnTo>
                <a:lnTo>
                  <a:pt x="73416" y="92571"/>
                </a:lnTo>
                <a:close/>
              </a:path>
              <a:path w="467360" h="133350">
                <a:moveTo>
                  <a:pt x="74880" y="98751"/>
                </a:moveTo>
                <a:lnTo>
                  <a:pt x="60815" y="102082"/>
                </a:lnTo>
                <a:lnTo>
                  <a:pt x="75669" y="102082"/>
                </a:lnTo>
                <a:lnTo>
                  <a:pt x="74880" y="98751"/>
                </a:lnTo>
                <a:close/>
              </a:path>
              <a:path w="467360" h="133350">
                <a:moveTo>
                  <a:pt x="464270" y="0"/>
                </a:moveTo>
                <a:lnTo>
                  <a:pt x="73416" y="92571"/>
                </a:lnTo>
                <a:lnTo>
                  <a:pt x="74880" y="98751"/>
                </a:lnTo>
                <a:lnTo>
                  <a:pt x="465733" y="6179"/>
                </a:lnTo>
                <a:lnTo>
                  <a:pt x="466789" y="4469"/>
                </a:lnTo>
                <a:lnTo>
                  <a:pt x="465980" y="1056"/>
                </a:lnTo>
                <a:lnTo>
                  <a:pt x="464270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2109" y="2746169"/>
            <a:ext cx="6943725" cy="22917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040765">
              <a:spcBef>
                <a:spcPts val="1500"/>
              </a:spcBef>
            </a:pP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node</a:t>
            </a:r>
            <a:r>
              <a:rPr sz="2700" spc="-4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85" dirty="0">
                <a:solidFill>
                  <a:srgbClr val="5A6378"/>
                </a:solidFill>
                <a:latin typeface="Arial"/>
                <a:cs typeface="Arial"/>
              </a:rPr>
              <a:t>in</a:t>
            </a:r>
            <a:r>
              <a:rPr sz="2700" spc="-3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the</a:t>
            </a:r>
            <a:r>
              <a:rPr sz="2700" spc="-40" dirty="0">
                <a:solidFill>
                  <a:srgbClr val="5A6378"/>
                </a:solidFill>
                <a:latin typeface="Arial"/>
                <a:cs typeface="Arial"/>
              </a:rPr>
              <a:t> input</a:t>
            </a:r>
            <a:r>
              <a:rPr sz="2700" spc="-3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graph</a:t>
            </a:r>
            <a:endParaRPr sz="2700" dirty="0">
              <a:latin typeface="Arial"/>
              <a:cs typeface="Arial"/>
            </a:endParaRPr>
          </a:p>
          <a:p>
            <a:pPr marL="332740" marR="5080" indent="-320040">
              <a:lnSpc>
                <a:spcPct val="100299"/>
              </a:lnSpc>
              <a:spcBef>
                <a:spcPts val="16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Similarity</a:t>
            </a:r>
            <a:r>
              <a:rPr sz="3200" b="1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function:</a:t>
            </a:r>
            <a:r>
              <a:rPr sz="32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specifies how</a:t>
            </a:r>
            <a:r>
              <a:rPr sz="3200" dirty="0">
                <a:latin typeface="Calibri"/>
                <a:cs typeface="Calibri"/>
              </a:rPr>
              <a:t> 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relationships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vector</a:t>
            </a:r>
            <a:r>
              <a:rPr sz="3200" spc="-5" dirty="0">
                <a:latin typeface="Calibri"/>
                <a:cs typeface="Calibri"/>
              </a:rPr>
              <a:t> space </a:t>
            </a:r>
            <a:r>
              <a:rPr sz="3200" dirty="0">
                <a:latin typeface="Calibri"/>
                <a:cs typeface="Calibri"/>
              </a:rPr>
              <a:t>map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relationships </a:t>
            </a:r>
            <a:r>
              <a:rPr sz="3200" dirty="0">
                <a:latin typeface="Calibri"/>
                <a:cs typeface="Calibri"/>
              </a:rPr>
              <a:t>in 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original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2919" y="1929427"/>
            <a:ext cx="2072005" cy="8737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0185" marR="5080" indent="-198120">
              <a:lnSpc>
                <a:spcPct val="100499"/>
              </a:lnSpc>
              <a:spcBef>
                <a:spcPts val="85"/>
              </a:spcBef>
            </a:pPr>
            <a:r>
              <a:rPr sz="2850" i="1" spc="-110" dirty="0">
                <a:solidFill>
                  <a:srgbClr val="5A6378"/>
                </a:solidFill>
                <a:latin typeface="Cambria Math"/>
                <a:cs typeface="Cambria Math"/>
              </a:rPr>
              <a:t>d</a:t>
            </a:r>
            <a:r>
              <a:rPr sz="2700" spc="80" dirty="0">
                <a:solidFill>
                  <a:srgbClr val="5A6378"/>
                </a:solidFill>
                <a:latin typeface="Arial"/>
                <a:cs typeface="Arial"/>
              </a:rPr>
              <a:t>-</a:t>
            </a:r>
            <a:r>
              <a:rPr sz="2700" spc="20" dirty="0">
                <a:solidFill>
                  <a:srgbClr val="5A6378"/>
                </a:solidFill>
                <a:latin typeface="Arial"/>
                <a:cs typeface="Arial"/>
              </a:rPr>
              <a:t>d</a:t>
            </a:r>
            <a:r>
              <a:rPr sz="2700" spc="-120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700" spc="-90" dirty="0">
                <a:solidFill>
                  <a:srgbClr val="5A6378"/>
                </a:solidFill>
                <a:latin typeface="Arial"/>
                <a:cs typeface="Arial"/>
              </a:rPr>
              <a:t>m</a:t>
            </a:r>
            <a:r>
              <a:rPr sz="2700" spc="-60" dirty="0">
                <a:solidFill>
                  <a:srgbClr val="5A6378"/>
                </a:solidFill>
                <a:latin typeface="Arial"/>
                <a:cs typeface="Arial"/>
              </a:rPr>
              <a:t>e</a:t>
            </a:r>
            <a:r>
              <a:rPr sz="2700" spc="-70" dirty="0">
                <a:solidFill>
                  <a:srgbClr val="5A6378"/>
                </a:solidFill>
                <a:latin typeface="Arial"/>
                <a:cs typeface="Arial"/>
              </a:rPr>
              <a:t>ns</a:t>
            </a:r>
            <a:r>
              <a:rPr sz="2700" spc="-120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5A6378"/>
                </a:solidFill>
                <a:latin typeface="Arial"/>
                <a:cs typeface="Arial"/>
              </a:rPr>
              <a:t>o</a:t>
            </a:r>
            <a:r>
              <a:rPr sz="2700" spc="-70" dirty="0">
                <a:solidFill>
                  <a:srgbClr val="5A6378"/>
                </a:solidFill>
                <a:latin typeface="Arial"/>
                <a:cs typeface="Arial"/>
              </a:rPr>
              <a:t>n</a:t>
            </a:r>
            <a:r>
              <a:rPr sz="2700" spc="-120" dirty="0">
                <a:solidFill>
                  <a:srgbClr val="5A6378"/>
                </a:solidFill>
                <a:latin typeface="Arial"/>
                <a:cs typeface="Arial"/>
              </a:rPr>
              <a:t>al 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embedding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804054-4FDE-411A-8733-615347F30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441" y="2315801"/>
            <a:ext cx="682105" cy="5582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154" y="350013"/>
            <a:ext cx="4888992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90966" y="1082488"/>
            <a:ext cx="10410067" cy="1006475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pc="-10" dirty="0">
                <a:solidFill>
                  <a:srgbClr val="000000"/>
                </a:solidFill>
              </a:rPr>
              <a:t>Simplest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encoding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approach: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Encoder </a:t>
            </a:r>
            <a:r>
              <a:rPr dirty="0">
                <a:solidFill>
                  <a:srgbClr val="C00000"/>
                </a:solidFill>
              </a:rPr>
              <a:t>is</a:t>
            </a:r>
            <a:r>
              <a:rPr spc="-10" dirty="0">
                <a:solidFill>
                  <a:srgbClr val="C00000"/>
                </a:solidFill>
              </a:rPr>
              <a:t> </a:t>
            </a:r>
            <a:r>
              <a:rPr spc="-15" dirty="0">
                <a:solidFill>
                  <a:srgbClr val="C00000"/>
                </a:solidFill>
              </a:rPr>
              <a:t>just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an </a:t>
            </a:r>
            <a:r>
              <a:rPr spc="-710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embedding-lookup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60325" y="3738372"/>
            <a:ext cx="5850361" cy="2209066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sz="2600" spc="-20" dirty="0">
                <a:solidFill>
                  <a:srgbClr val="C00000"/>
                </a:solidFill>
                <a:latin typeface="Arial"/>
                <a:cs typeface="Arial"/>
              </a:rPr>
              <a:t>matrix,</a:t>
            </a:r>
            <a:r>
              <a:rPr sz="2600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C00000"/>
                </a:solidFill>
                <a:latin typeface="Arial"/>
                <a:cs typeface="Arial"/>
              </a:rPr>
              <a:t>each</a:t>
            </a:r>
            <a:r>
              <a:rPr sz="2600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Arial"/>
                <a:cs typeface="Arial"/>
              </a:rPr>
              <a:t>column</a:t>
            </a:r>
            <a:r>
              <a:rPr sz="2600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600" spc="-75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2600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600" spc="-10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2600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Arial"/>
                <a:cs typeface="Arial"/>
              </a:rPr>
              <a:t>node </a:t>
            </a:r>
            <a:r>
              <a:rPr sz="2600" spc="-7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C00000"/>
                </a:solidFill>
                <a:latin typeface="Arial"/>
                <a:cs typeface="Arial"/>
              </a:rPr>
              <a:t>embedding</a:t>
            </a:r>
            <a:r>
              <a:rPr sz="2600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825" spc="15" baseline="1089" dirty="0">
                <a:solidFill>
                  <a:srgbClr val="C00000"/>
                </a:solidFill>
                <a:latin typeface="Arial"/>
                <a:cs typeface="Arial"/>
              </a:rPr>
              <a:t>[what</a:t>
            </a:r>
            <a:r>
              <a:rPr sz="3825" spc="60" baseline="108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825" spc="37" baseline="1089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3825" spc="75" baseline="108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825" spc="-52" baseline="1089" dirty="0">
                <a:solidFill>
                  <a:srgbClr val="C00000"/>
                </a:solidFill>
                <a:latin typeface="Arial"/>
                <a:cs typeface="Arial"/>
              </a:rPr>
              <a:t>learn</a:t>
            </a:r>
            <a:r>
              <a:rPr sz="3825" spc="75" baseline="1089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825" spc="232" baseline="1089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550" spc="-5" dirty="0">
                <a:solidFill>
                  <a:srgbClr val="C00000"/>
                </a:solidFill>
                <a:latin typeface="Arial"/>
                <a:cs typeface="Arial"/>
              </a:rPr>
              <a:t>optimize]</a:t>
            </a:r>
            <a:endParaRPr lang="en-US" sz="2550" spc="-5" dirty="0">
              <a:solidFill>
                <a:srgbClr val="C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25"/>
              </a:spcBef>
            </a:pPr>
            <a:endParaRPr sz="2550" dirty="0">
              <a:latin typeface="Arial"/>
              <a:cs typeface="Arial"/>
            </a:endParaRPr>
          </a:p>
          <a:p>
            <a:pPr marL="12700" marR="596900">
              <a:lnSpc>
                <a:spcPct val="98900"/>
              </a:lnSpc>
              <a:spcBef>
                <a:spcPts val="1300"/>
              </a:spcBef>
            </a:pPr>
            <a:r>
              <a:rPr sz="2700" spc="-45" dirty="0">
                <a:solidFill>
                  <a:srgbClr val="0000FF"/>
                </a:solidFill>
                <a:latin typeface="Arial"/>
                <a:cs typeface="Arial"/>
              </a:rPr>
              <a:t>indicator</a:t>
            </a:r>
            <a:r>
              <a:rPr sz="27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70" dirty="0">
                <a:solidFill>
                  <a:srgbClr val="0000FF"/>
                </a:solidFill>
                <a:latin typeface="Arial"/>
                <a:cs typeface="Arial"/>
              </a:rPr>
              <a:t>vector,</a:t>
            </a:r>
            <a:r>
              <a:rPr sz="27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114" dirty="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sz="27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90" dirty="0">
                <a:solidFill>
                  <a:srgbClr val="0000FF"/>
                </a:solidFill>
                <a:latin typeface="Arial"/>
                <a:cs typeface="Arial"/>
              </a:rPr>
              <a:t>zeroes </a:t>
            </a:r>
            <a:r>
              <a:rPr sz="2700" spc="-7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35" dirty="0">
                <a:solidFill>
                  <a:srgbClr val="0000FF"/>
                </a:solidFill>
                <a:latin typeface="Arial"/>
                <a:cs typeface="Arial"/>
              </a:rPr>
              <a:t>except </a:t>
            </a:r>
            <a:r>
              <a:rPr sz="27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7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65" dirty="0">
                <a:solidFill>
                  <a:srgbClr val="0000FF"/>
                </a:solidFill>
                <a:latin typeface="Arial"/>
                <a:cs typeface="Arial"/>
              </a:rPr>
              <a:t>one</a:t>
            </a:r>
            <a:r>
              <a:rPr sz="27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85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27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40" dirty="0">
                <a:solidFill>
                  <a:srgbClr val="0000FF"/>
                </a:solidFill>
                <a:latin typeface="Arial"/>
                <a:cs typeface="Arial"/>
              </a:rPr>
              <a:t>column </a:t>
            </a:r>
            <a:r>
              <a:rPr sz="27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55" dirty="0">
                <a:solidFill>
                  <a:srgbClr val="0000FF"/>
                </a:solidFill>
                <a:latin typeface="Arial"/>
                <a:cs typeface="Arial"/>
              </a:rPr>
              <a:t>indicating</a:t>
            </a:r>
            <a:r>
              <a:rPr sz="27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sz="27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i="1" spc="-100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2219" y="2649988"/>
            <a:ext cx="499109" cy="376555"/>
          </a:xfrm>
          <a:custGeom>
            <a:avLst/>
            <a:gdLst/>
            <a:ahLst/>
            <a:cxnLst/>
            <a:rect l="l" t="t" r="r" b="b"/>
            <a:pathLst>
              <a:path w="499110" h="376555">
                <a:moveTo>
                  <a:pt x="378435" y="0"/>
                </a:moveTo>
                <a:lnTo>
                  <a:pt x="373077" y="15279"/>
                </a:lnTo>
                <a:lnTo>
                  <a:pt x="394868" y="24736"/>
                </a:lnTo>
                <a:lnTo>
                  <a:pt x="413608" y="37826"/>
                </a:lnTo>
                <a:lnTo>
                  <a:pt x="441935" y="74909"/>
                </a:lnTo>
                <a:lnTo>
                  <a:pt x="458604" y="124940"/>
                </a:lnTo>
                <a:lnTo>
                  <a:pt x="464160" y="186331"/>
                </a:lnTo>
                <a:lnTo>
                  <a:pt x="462765" y="219533"/>
                </a:lnTo>
                <a:lnTo>
                  <a:pt x="451603" y="276782"/>
                </a:lnTo>
                <a:lnTo>
                  <a:pt x="429204" y="321493"/>
                </a:lnTo>
                <a:lnTo>
                  <a:pt x="395122" y="351655"/>
                </a:lnTo>
                <a:lnTo>
                  <a:pt x="373673" y="361156"/>
                </a:lnTo>
                <a:lnTo>
                  <a:pt x="378435" y="376435"/>
                </a:lnTo>
                <a:lnTo>
                  <a:pt x="429781" y="352350"/>
                </a:lnTo>
                <a:lnTo>
                  <a:pt x="467533" y="310653"/>
                </a:lnTo>
                <a:lnTo>
                  <a:pt x="490751" y="254818"/>
                </a:lnTo>
                <a:lnTo>
                  <a:pt x="498490" y="188316"/>
                </a:lnTo>
                <a:lnTo>
                  <a:pt x="496549" y="153807"/>
                </a:lnTo>
                <a:lnTo>
                  <a:pt x="481021" y="92638"/>
                </a:lnTo>
                <a:lnTo>
                  <a:pt x="450226" y="42843"/>
                </a:lnTo>
                <a:lnTo>
                  <a:pt x="405727" y="9853"/>
                </a:lnTo>
                <a:lnTo>
                  <a:pt x="378435" y="0"/>
                </a:lnTo>
                <a:close/>
              </a:path>
              <a:path w="49911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32911" y="2534412"/>
            <a:ext cx="35642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  <a:tabLst>
                <a:tab pos="932180" algn="l"/>
                <a:tab pos="1445895" algn="l"/>
                <a:tab pos="2369820" algn="l"/>
              </a:tabLst>
            </a:pPr>
            <a:r>
              <a:rPr sz="3200" spc="-5" dirty="0">
                <a:latin typeface="Cambria Math"/>
                <a:cs typeface="Cambria Math"/>
              </a:rPr>
              <a:t>ENC	</a:t>
            </a:r>
            <a:r>
              <a:rPr sz="3200" dirty="0">
                <a:latin typeface="Cambria Math"/>
                <a:cs typeface="Cambria Math"/>
              </a:rPr>
              <a:t>𝑣	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𝐳</a:t>
            </a:r>
            <a:r>
              <a:rPr sz="3450" spc="-7" baseline="-15700" dirty="0">
                <a:latin typeface="Cambria Math"/>
                <a:cs typeface="Cambria Math"/>
              </a:rPr>
              <a:t>𝒗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4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𝐙</a:t>
            </a:r>
            <a:r>
              <a:rPr sz="3200" spc="-2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⋅</a:t>
            </a:r>
            <a:r>
              <a:rPr sz="3200" spc="-2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𝑣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98357" y="3943896"/>
            <a:ext cx="25400" cy="300355"/>
          </a:xfrm>
          <a:custGeom>
            <a:avLst/>
            <a:gdLst/>
            <a:ahLst/>
            <a:cxnLst/>
            <a:rect l="l" t="t" r="r" b="b"/>
            <a:pathLst>
              <a:path w="25400" h="300354">
                <a:moveTo>
                  <a:pt x="24829" y="0"/>
                </a:moveTo>
                <a:lnTo>
                  <a:pt x="0" y="0"/>
                </a:lnTo>
                <a:lnTo>
                  <a:pt x="0" y="300050"/>
                </a:lnTo>
                <a:lnTo>
                  <a:pt x="24829" y="300050"/>
                </a:lnTo>
                <a:lnTo>
                  <a:pt x="24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5140" y="3943896"/>
            <a:ext cx="25400" cy="300355"/>
          </a:xfrm>
          <a:custGeom>
            <a:avLst/>
            <a:gdLst/>
            <a:ahLst/>
            <a:cxnLst/>
            <a:rect l="l" t="t" r="r" b="b"/>
            <a:pathLst>
              <a:path w="25400" h="300354">
                <a:moveTo>
                  <a:pt x="24829" y="0"/>
                </a:moveTo>
                <a:lnTo>
                  <a:pt x="0" y="0"/>
                </a:lnTo>
                <a:lnTo>
                  <a:pt x="0" y="300050"/>
                </a:lnTo>
                <a:lnTo>
                  <a:pt x="24829" y="300050"/>
                </a:lnTo>
                <a:lnTo>
                  <a:pt x="24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882592" y="3757676"/>
                <a:ext cx="2128465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5400" baseline="-20061" dirty="0">
                    <a:latin typeface="Cambria Math"/>
                    <a:cs typeface="Cambria Math"/>
                  </a:rPr>
                  <a:t>𝚭</a:t>
                </a:r>
                <a:r>
                  <a:rPr sz="5400" spc="254" baseline="-20061" dirty="0">
                    <a:latin typeface="Cambria Math"/>
                    <a:cs typeface="Cambria Math"/>
                  </a:rPr>
                  <a:t> </a:t>
                </a:r>
                <a:r>
                  <a:rPr sz="5400" baseline="-20061" dirty="0">
                    <a:latin typeface="Cambria Math"/>
                    <a:cs typeface="Cambria Math"/>
                  </a:rPr>
                  <a:t>∈</a:t>
                </a:r>
                <a:r>
                  <a:rPr sz="5400" spc="262" baseline="-20061" dirty="0">
                    <a:latin typeface="Cambria Math"/>
                    <a:cs typeface="Cambria Math"/>
                  </a:rPr>
                  <a:t> </a:t>
                </a:r>
                <a:r>
                  <a:rPr sz="5400" spc="494" baseline="-20061" dirty="0" err="1">
                    <a:latin typeface="Cambria Math"/>
                    <a:cs typeface="Cambria Math"/>
                  </a:rPr>
                  <a:t>ℝ</a:t>
                </a:r>
                <a14:m>
                  <m:oMath xmlns:m="http://schemas.openxmlformats.org/officeDocument/2006/math">
                    <m:r>
                      <a:rPr lang="en-US" sz="2600" i="1" spc="330" dirty="0" smtClean="0">
                        <a:latin typeface="Cambria Math" panose="02040503050406030204" pitchFamily="18" charset="0"/>
                        <a:cs typeface="Cambria Math"/>
                      </a:rPr>
                      <m:t>𝑑</m:t>
                    </m:r>
                  </m:oMath>
                </a14:m>
                <a:r>
                  <a:rPr sz="2600" spc="330" dirty="0">
                    <a:latin typeface="Cambria Math"/>
                    <a:cs typeface="Cambria Math"/>
                  </a:rPr>
                  <a:t>×</a:t>
                </a:r>
                <a:r>
                  <a:rPr sz="2600" spc="250" dirty="0">
                    <a:latin typeface="Cambria Math"/>
                    <a:cs typeface="Cambria Math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𝒱</a:t>
                </a: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592" y="3757676"/>
                <a:ext cx="2128465" cy="566822"/>
              </a:xfrm>
              <a:prstGeom prst="rect">
                <a:avLst/>
              </a:prstGeom>
              <a:blipFill>
                <a:blip r:embed="rId5"/>
                <a:stretch>
                  <a:fillRect l="-11461" r="-6590" b="-72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4618537" y="5258778"/>
            <a:ext cx="25400" cy="300355"/>
          </a:xfrm>
          <a:custGeom>
            <a:avLst/>
            <a:gdLst/>
            <a:ahLst/>
            <a:cxnLst/>
            <a:rect l="l" t="t" r="r" b="b"/>
            <a:pathLst>
              <a:path w="25400" h="300354">
                <a:moveTo>
                  <a:pt x="24829" y="0"/>
                </a:moveTo>
                <a:lnTo>
                  <a:pt x="0" y="0"/>
                </a:lnTo>
                <a:lnTo>
                  <a:pt x="0" y="300049"/>
                </a:lnTo>
                <a:lnTo>
                  <a:pt x="24829" y="300049"/>
                </a:lnTo>
                <a:lnTo>
                  <a:pt x="24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5319" y="5258778"/>
            <a:ext cx="25400" cy="300355"/>
          </a:xfrm>
          <a:custGeom>
            <a:avLst/>
            <a:gdLst/>
            <a:ahLst/>
            <a:cxnLst/>
            <a:rect l="l" t="t" r="r" b="b"/>
            <a:pathLst>
              <a:path w="25400" h="300354">
                <a:moveTo>
                  <a:pt x="24829" y="0"/>
                </a:moveTo>
                <a:lnTo>
                  <a:pt x="0" y="0"/>
                </a:lnTo>
                <a:lnTo>
                  <a:pt x="0" y="300049"/>
                </a:lnTo>
                <a:lnTo>
                  <a:pt x="24829" y="300049"/>
                </a:lnTo>
                <a:lnTo>
                  <a:pt x="24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02923" y="5201472"/>
            <a:ext cx="1401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dirty="0">
                <a:latin typeface="Cambria Math"/>
                <a:cs typeface="Cambria Math"/>
              </a:rPr>
              <a:t>𝑣</a:t>
            </a:r>
            <a:r>
              <a:rPr sz="3600" spc="28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17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𝕀</a:t>
            </a:r>
            <a:r>
              <a:rPr sz="3600" spc="5" dirty="0">
                <a:latin typeface="Cambria Math"/>
                <a:cs typeface="Cambria Math"/>
              </a:rPr>
              <a:t> </a:t>
            </a:r>
            <a:r>
              <a:rPr sz="3900" baseline="27777" dirty="0">
                <a:latin typeface="Cambria Math"/>
                <a:cs typeface="Cambria Math"/>
              </a:rPr>
              <a:t>𝒱</a:t>
            </a:r>
            <a:endParaRPr sz="3900" baseline="2777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13</a:t>
            </a:fld>
            <a:endParaRPr sz="9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C1F4CB-E700-46F2-9B67-8B0BD68DBD06}"/>
                  </a:ext>
                </a:extLst>
              </p14:cNvPr>
              <p14:cNvContentPartPr/>
              <p14:nvPr/>
            </p14:nvContentPartPr>
            <p14:xfrm>
              <a:off x="8623440" y="3263400"/>
              <a:ext cx="360" cy="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C1F4CB-E700-46F2-9B67-8B0BD68DBD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4080" y="3254040"/>
                <a:ext cx="19080" cy="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355" y="324309"/>
            <a:ext cx="4888992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07056" y="1280453"/>
            <a:ext cx="10072914" cy="1006475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pc="-10" dirty="0">
                <a:solidFill>
                  <a:srgbClr val="000000"/>
                </a:solidFill>
              </a:rPr>
              <a:t>Simplest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encoding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approach:</a:t>
            </a:r>
            <a:r>
              <a:rPr spc="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encoder</a:t>
            </a:r>
            <a:r>
              <a:rPr dirty="0">
                <a:solidFill>
                  <a:srgbClr val="C00000"/>
                </a:solidFill>
              </a:rPr>
              <a:t> is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5" dirty="0">
                <a:solidFill>
                  <a:srgbClr val="C00000"/>
                </a:solidFill>
              </a:rPr>
              <a:t>just</a:t>
            </a:r>
            <a:r>
              <a:rPr spc="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an </a:t>
            </a:r>
            <a:r>
              <a:rPr spc="-710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embedding-lookup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3670547" y="3368724"/>
            <a:ext cx="4266565" cy="2095500"/>
            <a:chOff x="2146546" y="3368724"/>
            <a:chExt cx="4266565" cy="2095500"/>
          </a:xfrm>
        </p:grpSpPr>
        <p:sp>
          <p:nvSpPr>
            <p:cNvPr id="5" name="object 5"/>
            <p:cNvSpPr/>
            <p:nvPr/>
          </p:nvSpPr>
          <p:spPr>
            <a:xfrm>
              <a:off x="2146546" y="3368724"/>
              <a:ext cx="4266565" cy="2095500"/>
            </a:xfrm>
            <a:custGeom>
              <a:avLst/>
              <a:gdLst/>
              <a:ahLst/>
              <a:cxnLst/>
              <a:rect l="l" t="t" r="r" b="b"/>
              <a:pathLst>
                <a:path w="4266565" h="2095500">
                  <a:moveTo>
                    <a:pt x="4241939" y="0"/>
                  </a:moveTo>
                  <a:lnTo>
                    <a:pt x="23999" y="0"/>
                  </a:lnTo>
                  <a:lnTo>
                    <a:pt x="14657" y="1886"/>
                  </a:lnTo>
                  <a:lnTo>
                    <a:pt x="7028" y="7029"/>
                  </a:lnTo>
                  <a:lnTo>
                    <a:pt x="1885" y="14658"/>
                  </a:lnTo>
                  <a:lnTo>
                    <a:pt x="0" y="24000"/>
                  </a:lnTo>
                  <a:lnTo>
                    <a:pt x="0" y="2070877"/>
                  </a:lnTo>
                  <a:lnTo>
                    <a:pt x="1885" y="2080219"/>
                  </a:lnTo>
                  <a:lnTo>
                    <a:pt x="7028" y="2087848"/>
                  </a:lnTo>
                  <a:lnTo>
                    <a:pt x="14657" y="2092991"/>
                  </a:lnTo>
                  <a:lnTo>
                    <a:pt x="23999" y="2094877"/>
                  </a:lnTo>
                  <a:lnTo>
                    <a:pt x="4241939" y="2094877"/>
                  </a:lnTo>
                  <a:lnTo>
                    <a:pt x="4251281" y="2092991"/>
                  </a:lnTo>
                  <a:lnTo>
                    <a:pt x="4258909" y="2087848"/>
                  </a:lnTo>
                  <a:lnTo>
                    <a:pt x="4264052" y="2080219"/>
                  </a:lnTo>
                  <a:lnTo>
                    <a:pt x="4265938" y="2070877"/>
                  </a:lnTo>
                  <a:lnTo>
                    <a:pt x="4265938" y="2066077"/>
                  </a:lnTo>
                  <a:lnTo>
                    <a:pt x="28799" y="2066077"/>
                  </a:lnTo>
                  <a:lnTo>
                    <a:pt x="28799" y="28799"/>
                  </a:lnTo>
                  <a:lnTo>
                    <a:pt x="4265938" y="28799"/>
                  </a:lnTo>
                  <a:lnTo>
                    <a:pt x="4265938" y="24000"/>
                  </a:lnTo>
                  <a:lnTo>
                    <a:pt x="4264052" y="14658"/>
                  </a:lnTo>
                  <a:lnTo>
                    <a:pt x="4258909" y="7029"/>
                  </a:lnTo>
                  <a:lnTo>
                    <a:pt x="4251281" y="1886"/>
                  </a:lnTo>
                  <a:lnTo>
                    <a:pt x="4241939" y="0"/>
                  </a:lnTo>
                  <a:close/>
                </a:path>
                <a:path w="4266565" h="2095500">
                  <a:moveTo>
                    <a:pt x="4265938" y="28799"/>
                  </a:moveTo>
                  <a:lnTo>
                    <a:pt x="4237139" y="28799"/>
                  </a:lnTo>
                  <a:lnTo>
                    <a:pt x="4237139" y="2066077"/>
                  </a:lnTo>
                  <a:lnTo>
                    <a:pt x="4265938" y="2066077"/>
                  </a:lnTo>
                  <a:lnTo>
                    <a:pt x="4265938" y="28799"/>
                  </a:lnTo>
                  <a:close/>
                </a:path>
                <a:path w="4266565" h="2095500">
                  <a:moveTo>
                    <a:pt x="4227539" y="38400"/>
                  </a:moveTo>
                  <a:lnTo>
                    <a:pt x="38399" y="38400"/>
                  </a:lnTo>
                  <a:lnTo>
                    <a:pt x="38399" y="2056477"/>
                  </a:lnTo>
                  <a:lnTo>
                    <a:pt x="4227539" y="2056477"/>
                  </a:lnTo>
                  <a:lnTo>
                    <a:pt x="4227539" y="2046876"/>
                  </a:lnTo>
                  <a:lnTo>
                    <a:pt x="47999" y="2046876"/>
                  </a:lnTo>
                  <a:lnTo>
                    <a:pt x="47999" y="48000"/>
                  </a:lnTo>
                  <a:lnTo>
                    <a:pt x="4227539" y="48000"/>
                  </a:lnTo>
                  <a:lnTo>
                    <a:pt x="4227539" y="38400"/>
                  </a:lnTo>
                  <a:close/>
                </a:path>
                <a:path w="4266565" h="2095500">
                  <a:moveTo>
                    <a:pt x="4227539" y="48000"/>
                  </a:moveTo>
                  <a:lnTo>
                    <a:pt x="4217939" y="48000"/>
                  </a:lnTo>
                  <a:lnTo>
                    <a:pt x="4217939" y="2046876"/>
                  </a:lnTo>
                  <a:lnTo>
                    <a:pt x="4227539" y="2046876"/>
                  </a:lnTo>
                  <a:lnTo>
                    <a:pt x="4227539" y="48000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407" y="3384636"/>
              <a:ext cx="267970" cy="2078989"/>
            </a:xfrm>
            <a:custGeom>
              <a:avLst/>
              <a:gdLst/>
              <a:ahLst/>
              <a:cxnLst/>
              <a:rect l="l" t="t" r="r" b="b"/>
              <a:pathLst>
                <a:path w="267970" h="2078989">
                  <a:moveTo>
                    <a:pt x="28775" y="2017908"/>
                  </a:moveTo>
                  <a:lnTo>
                    <a:pt x="120" y="2020796"/>
                  </a:lnTo>
                  <a:lnTo>
                    <a:pt x="1024" y="2029766"/>
                  </a:lnTo>
                  <a:lnTo>
                    <a:pt x="1344" y="2031342"/>
                  </a:lnTo>
                  <a:lnTo>
                    <a:pt x="11766" y="2054153"/>
                  </a:lnTo>
                  <a:lnTo>
                    <a:pt x="34243" y="2036142"/>
                  </a:lnTo>
                  <a:lnTo>
                    <a:pt x="31318" y="2030752"/>
                  </a:lnTo>
                  <a:lnTo>
                    <a:pt x="29470" y="2024799"/>
                  </a:lnTo>
                  <a:lnTo>
                    <a:pt x="28824" y="2018389"/>
                  </a:lnTo>
                  <a:lnTo>
                    <a:pt x="28775" y="2017908"/>
                  </a:lnTo>
                  <a:close/>
                </a:path>
                <a:path w="267970" h="2078989">
                  <a:moveTo>
                    <a:pt x="28799" y="1970389"/>
                  </a:moveTo>
                  <a:lnTo>
                    <a:pt x="0" y="1970389"/>
                  </a:lnTo>
                  <a:lnTo>
                    <a:pt x="0" y="2018389"/>
                  </a:lnTo>
                  <a:lnTo>
                    <a:pt x="23999" y="2018389"/>
                  </a:lnTo>
                  <a:lnTo>
                    <a:pt x="28775" y="2017908"/>
                  </a:lnTo>
                  <a:lnTo>
                    <a:pt x="28799" y="1970389"/>
                  </a:lnTo>
                  <a:close/>
                </a:path>
                <a:path w="267970" h="2078989">
                  <a:moveTo>
                    <a:pt x="28799" y="2018147"/>
                  </a:moveTo>
                  <a:lnTo>
                    <a:pt x="28799" y="2018389"/>
                  </a:lnTo>
                  <a:lnTo>
                    <a:pt x="28799" y="2018147"/>
                  </a:lnTo>
                  <a:close/>
                </a:path>
                <a:path w="267970" h="2078989">
                  <a:moveTo>
                    <a:pt x="28799" y="2017908"/>
                  </a:moveTo>
                  <a:lnTo>
                    <a:pt x="28799" y="2018147"/>
                  </a:lnTo>
                  <a:lnTo>
                    <a:pt x="28799" y="2017908"/>
                  </a:lnTo>
                  <a:close/>
                </a:path>
                <a:path w="267970" h="2078989">
                  <a:moveTo>
                    <a:pt x="47878" y="2015981"/>
                  </a:moveTo>
                  <a:lnTo>
                    <a:pt x="38399" y="2016938"/>
                  </a:lnTo>
                  <a:lnTo>
                    <a:pt x="38472" y="2018389"/>
                  </a:lnTo>
                  <a:lnTo>
                    <a:pt x="38924" y="2022875"/>
                  </a:lnTo>
                  <a:lnTo>
                    <a:pt x="40206" y="2027003"/>
                  </a:lnTo>
                  <a:lnTo>
                    <a:pt x="42237" y="2030746"/>
                  </a:lnTo>
                  <a:lnTo>
                    <a:pt x="50232" y="2025351"/>
                  </a:lnTo>
                  <a:lnTo>
                    <a:pt x="49094" y="2023254"/>
                  </a:lnTo>
                  <a:lnTo>
                    <a:pt x="48379" y="2020951"/>
                  </a:lnTo>
                  <a:lnTo>
                    <a:pt x="48121" y="2018389"/>
                  </a:lnTo>
                  <a:lnTo>
                    <a:pt x="47878" y="2015981"/>
                  </a:lnTo>
                  <a:close/>
                </a:path>
                <a:path w="267970" h="2078989">
                  <a:moveTo>
                    <a:pt x="38399" y="2017664"/>
                  </a:moveTo>
                  <a:lnTo>
                    <a:pt x="38399" y="2018389"/>
                  </a:lnTo>
                  <a:lnTo>
                    <a:pt x="38399" y="2017664"/>
                  </a:lnTo>
                  <a:close/>
                </a:path>
                <a:path w="267970" h="2078989">
                  <a:moveTo>
                    <a:pt x="47999" y="2017179"/>
                  </a:moveTo>
                  <a:lnTo>
                    <a:pt x="47999" y="2018389"/>
                  </a:lnTo>
                  <a:lnTo>
                    <a:pt x="47999" y="2017179"/>
                  </a:lnTo>
                  <a:close/>
                </a:path>
                <a:path w="267970" h="2078989">
                  <a:moveTo>
                    <a:pt x="47999" y="2015981"/>
                  </a:moveTo>
                  <a:lnTo>
                    <a:pt x="47999" y="2017179"/>
                  </a:lnTo>
                  <a:lnTo>
                    <a:pt x="47999" y="2015981"/>
                  </a:lnTo>
                  <a:close/>
                </a:path>
                <a:path w="267970" h="2078989">
                  <a:moveTo>
                    <a:pt x="47999" y="1970389"/>
                  </a:moveTo>
                  <a:lnTo>
                    <a:pt x="38399" y="1970389"/>
                  </a:lnTo>
                  <a:lnTo>
                    <a:pt x="38399" y="2016938"/>
                  </a:lnTo>
                  <a:lnTo>
                    <a:pt x="47878" y="2015981"/>
                  </a:lnTo>
                  <a:lnTo>
                    <a:pt x="47999" y="1970389"/>
                  </a:lnTo>
                  <a:close/>
                </a:path>
                <a:path w="267970" h="2078989">
                  <a:moveTo>
                    <a:pt x="28799" y="1874389"/>
                  </a:moveTo>
                  <a:lnTo>
                    <a:pt x="0" y="1874389"/>
                  </a:lnTo>
                  <a:lnTo>
                    <a:pt x="0" y="1922388"/>
                  </a:lnTo>
                  <a:lnTo>
                    <a:pt x="28799" y="1922388"/>
                  </a:lnTo>
                  <a:lnTo>
                    <a:pt x="28799" y="1874389"/>
                  </a:lnTo>
                  <a:close/>
                </a:path>
                <a:path w="267970" h="2078989">
                  <a:moveTo>
                    <a:pt x="47999" y="1874389"/>
                  </a:moveTo>
                  <a:lnTo>
                    <a:pt x="38399" y="1874389"/>
                  </a:lnTo>
                  <a:lnTo>
                    <a:pt x="38399" y="1922388"/>
                  </a:lnTo>
                  <a:lnTo>
                    <a:pt x="47999" y="1922388"/>
                  </a:lnTo>
                  <a:lnTo>
                    <a:pt x="47999" y="1874389"/>
                  </a:lnTo>
                  <a:close/>
                </a:path>
                <a:path w="267970" h="2078989">
                  <a:moveTo>
                    <a:pt x="28799" y="1778389"/>
                  </a:moveTo>
                  <a:lnTo>
                    <a:pt x="0" y="1778389"/>
                  </a:lnTo>
                  <a:lnTo>
                    <a:pt x="0" y="1826389"/>
                  </a:lnTo>
                  <a:lnTo>
                    <a:pt x="28799" y="1826389"/>
                  </a:lnTo>
                  <a:lnTo>
                    <a:pt x="28799" y="1778389"/>
                  </a:lnTo>
                  <a:close/>
                </a:path>
                <a:path w="267970" h="2078989">
                  <a:moveTo>
                    <a:pt x="47999" y="1778389"/>
                  </a:moveTo>
                  <a:lnTo>
                    <a:pt x="38399" y="1778389"/>
                  </a:lnTo>
                  <a:lnTo>
                    <a:pt x="38399" y="1826389"/>
                  </a:lnTo>
                  <a:lnTo>
                    <a:pt x="47999" y="1826389"/>
                  </a:lnTo>
                  <a:lnTo>
                    <a:pt x="47999" y="1778389"/>
                  </a:lnTo>
                  <a:close/>
                </a:path>
                <a:path w="267970" h="2078989">
                  <a:moveTo>
                    <a:pt x="28799" y="1682389"/>
                  </a:moveTo>
                  <a:lnTo>
                    <a:pt x="0" y="1682389"/>
                  </a:lnTo>
                  <a:lnTo>
                    <a:pt x="0" y="1730388"/>
                  </a:lnTo>
                  <a:lnTo>
                    <a:pt x="28799" y="1730388"/>
                  </a:lnTo>
                  <a:lnTo>
                    <a:pt x="28799" y="1682389"/>
                  </a:lnTo>
                  <a:close/>
                </a:path>
                <a:path w="267970" h="2078989">
                  <a:moveTo>
                    <a:pt x="47999" y="1682389"/>
                  </a:moveTo>
                  <a:lnTo>
                    <a:pt x="38399" y="1682389"/>
                  </a:lnTo>
                  <a:lnTo>
                    <a:pt x="38399" y="1730388"/>
                  </a:lnTo>
                  <a:lnTo>
                    <a:pt x="47999" y="1730388"/>
                  </a:lnTo>
                  <a:lnTo>
                    <a:pt x="47999" y="1682389"/>
                  </a:lnTo>
                  <a:close/>
                </a:path>
                <a:path w="267970" h="2078989">
                  <a:moveTo>
                    <a:pt x="28799" y="1586388"/>
                  </a:moveTo>
                  <a:lnTo>
                    <a:pt x="0" y="1586388"/>
                  </a:lnTo>
                  <a:lnTo>
                    <a:pt x="0" y="1634389"/>
                  </a:lnTo>
                  <a:lnTo>
                    <a:pt x="28799" y="1634389"/>
                  </a:lnTo>
                  <a:lnTo>
                    <a:pt x="28799" y="1586388"/>
                  </a:lnTo>
                  <a:close/>
                </a:path>
                <a:path w="267970" h="2078989">
                  <a:moveTo>
                    <a:pt x="47999" y="1586388"/>
                  </a:moveTo>
                  <a:lnTo>
                    <a:pt x="38399" y="1586388"/>
                  </a:lnTo>
                  <a:lnTo>
                    <a:pt x="38399" y="1634389"/>
                  </a:lnTo>
                  <a:lnTo>
                    <a:pt x="47999" y="1634389"/>
                  </a:lnTo>
                  <a:lnTo>
                    <a:pt x="47999" y="1586388"/>
                  </a:lnTo>
                  <a:close/>
                </a:path>
                <a:path w="267970" h="2078989">
                  <a:moveTo>
                    <a:pt x="28799" y="1490389"/>
                  </a:moveTo>
                  <a:lnTo>
                    <a:pt x="0" y="1490389"/>
                  </a:lnTo>
                  <a:lnTo>
                    <a:pt x="0" y="1538389"/>
                  </a:lnTo>
                  <a:lnTo>
                    <a:pt x="28799" y="1538389"/>
                  </a:lnTo>
                  <a:lnTo>
                    <a:pt x="28799" y="1490389"/>
                  </a:lnTo>
                  <a:close/>
                </a:path>
                <a:path w="267970" h="2078989">
                  <a:moveTo>
                    <a:pt x="47999" y="1490389"/>
                  </a:moveTo>
                  <a:lnTo>
                    <a:pt x="38399" y="1490389"/>
                  </a:lnTo>
                  <a:lnTo>
                    <a:pt x="38399" y="1538389"/>
                  </a:lnTo>
                  <a:lnTo>
                    <a:pt x="47999" y="1538389"/>
                  </a:lnTo>
                  <a:lnTo>
                    <a:pt x="47999" y="1490389"/>
                  </a:lnTo>
                  <a:close/>
                </a:path>
                <a:path w="267970" h="2078989">
                  <a:moveTo>
                    <a:pt x="28799" y="1394388"/>
                  </a:moveTo>
                  <a:lnTo>
                    <a:pt x="0" y="1394388"/>
                  </a:lnTo>
                  <a:lnTo>
                    <a:pt x="0" y="1442389"/>
                  </a:lnTo>
                  <a:lnTo>
                    <a:pt x="28799" y="1442389"/>
                  </a:lnTo>
                  <a:lnTo>
                    <a:pt x="28799" y="1394388"/>
                  </a:lnTo>
                  <a:close/>
                </a:path>
                <a:path w="267970" h="2078989">
                  <a:moveTo>
                    <a:pt x="47999" y="1394388"/>
                  </a:moveTo>
                  <a:lnTo>
                    <a:pt x="38399" y="1394388"/>
                  </a:lnTo>
                  <a:lnTo>
                    <a:pt x="38399" y="1442389"/>
                  </a:lnTo>
                  <a:lnTo>
                    <a:pt x="47999" y="1442389"/>
                  </a:lnTo>
                  <a:lnTo>
                    <a:pt x="47999" y="1394388"/>
                  </a:lnTo>
                  <a:close/>
                </a:path>
                <a:path w="267970" h="2078989">
                  <a:moveTo>
                    <a:pt x="28799" y="1298389"/>
                  </a:moveTo>
                  <a:lnTo>
                    <a:pt x="0" y="1298389"/>
                  </a:lnTo>
                  <a:lnTo>
                    <a:pt x="0" y="1346389"/>
                  </a:lnTo>
                  <a:lnTo>
                    <a:pt x="28799" y="1346389"/>
                  </a:lnTo>
                  <a:lnTo>
                    <a:pt x="28799" y="1298389"/>
                  </a:lnTo>
                  <a:close/>
                </a:path>
                <a:path w="267970" h="2078989">
                  <a:moveTo>
                    <a:pt x="47999" y="1298389"/>
                  </a:moveTo>
                  <a:lnTo>
                    <a:pt x="38399" y="1298389"/>
                  </a:lnTo>
                  <a:lnTo>
                    <a:pt x="38399" y="1346389"/>
                  </a:lnTo>
                  <a:lnTo>
                    <a:pt x="47999" y="1346389"/>
                  </a:lnTo>
                  <a:lnTo>
                    <a:pt x="47999" y="1298389"/>
                  </a:lnTo>
                  <a:close/>
                </a:path>
                <a:path w="267970" h="2078989">
                  <a:moveTo>
                    <a:pt x="28799" y="1202389"/>
                  </a:moveTo>
                  <a:lnTo>
                    <a:pt x="0" y="1202389"/>
                  </a:lnTo>
                  <a:lnTo>
                    <a:pt x="0" y="1250389"/>
                  </a:lnTo>
                  <a:lnTo>
                    <a:pt x="28799" y="1250389"/>
                  </a:lnTo>
                  <a:lnTo>
                    <a:pt x="28799" y="1202389"/>
                  </a:lnTo>
                  <a:close/>
                </a:path>
                <a:path w="267970" h="2078989">
                  <a:moveTo>
                    <a:pt x="47999" y="1202389"/>
                  </a:moveTo>
                  <a:lnTo>
                    <a:pt x="38399" y="1202389"/>
                  </a:lnTo>
                  <a:lnTo>
                    <a:pt x="38399" y="1250389"/>
                  </a:lnTo>
                  <a:lnTo>
                    <a:pt x="47999" y="1250389"/>
                  </a:lnTo>
                  <a:lnTo>
                    <a:pt x="47999" y="1202389"/>
                  </a:lnTo>
                  <a:close/>
                </a:path>
                <a:path w="267970" h="2078989">
                  <a:moveTo>
                    <a:pt x="28799" y="1106389"/>
                  </a:moveTo>
                  <a:lnTo>
                    <a:pt x="0" y="1106389"/>
                  </a:lnTo>
                  <a:lnTo>
                    <a:pt x="0" y="1154389"/>
                  </a:lnTo>
                  <a:lnTo>
                    <a:pt x="28799" y="1154389"/>
                  </a:lnTo>
                  <a:lnTo>
                    <a:pt x="28799" y="1106389"/>
                  </a:lnTo>
                  <a:close/>
                </a:path>
                <a:path w="267970" h="2078989">
                  <a:moveTo>
                    <a:pt x="47999" y="1106389"/>
                  </a:moveTo>
                  <a:lnTo>
                    <a:pt x="38399" y="1106389"/>
                  </a:lnTo>
                  <a:lnTo>
                    <a:pt x="38399" y="1154389"/>
                  </a:lnTo>
                  <a:lnTo>
                    <a:pt x="47999" y="1154389"/>
                  </a:lnTo>
                  <a:lnTo>
                    <a:pt x="47999" y="1106389"/>
                  </a:lnTo>
                  <a:close/>
                </a:path>
                <a:path w="267970" h="2078989">
                  <a:moveTo>
                    <a:pt x="28799" y="1010389"/>
                  </a:moveTo>
                  <a:lnTo>
                    <a:pt x="0" y="1010389"/>
                  </a:lnTo>
                  <a:lnTo>
                    <a:pt x="0" y="1058388"/>
                  </a:lnTo>
                  <a:lnTo>
                    <a:pt x="28799" y="1058388"/>
                  </a:lnTo>
                  <a:lnTo>
                    <a:pt x="28799" y="1010389"/>
                  </a:lnTo>
                  <a:close/>
                </a:path>
                <a:path w="267970" h="2078989">
                  <a:moveTo>
                    <a:pt x="47999" y="1010389"/>
                  </a:moveTo>
                  <a:lnTo>
                    <a:pt x="38399" y="1010389"/>
                  </a:lnTo>
                  <a:lnTo>
                    <a:pt x="38399" y="1058388"/>
                  </a:lnTo>
                  <a:lnTo>
                    <a:pt x="47999" y="1058388"/>
                  </a:lnTo>
                  <a:lnTo>
                    <a:pt x="47999" y="1010389"/>
                  </a:lnTo>
                  <a:close/>
                </a:path>
                <a:path w="267970" h="2078989">
                  <a:moveTo>
                    <a:pt x="28799" y="914389"/>
                  </a:moveTo>
                  <a:lnTo>
                    <a:pt x="0" y="914389"/>
                  </a:lnTo>
                  <a:lnTo>
                    <a:pt x="0" y="962389"/>
                  </a:lnTo>
                  <a:lnTo>
                    <a:pt x="28799" y="962389"/>
                  </a:lnTo>
                  <a:lnTo>
                    <a:pt x="28799" y="914389"/>
                  </a:lnTo>
                  <a:close/>
                </a:path>
                <a:path w="267970" h="2078989">
                  <a:moveTo>
                    <a:pt x="47999" y="914389"/>
                  </a:moveTo>
                  <a:lnTo>
                    <a:pt x="38399" y="914389"/>
                  </a:lnTo>
                  <a:lnTo>
                    <a:pt x="38399" y="962389"/>
                  </a:lnTo>
                  <a:lnTo>
                    <a:pt x="47999" y="962389"/>
                  </a:lnTo>
                  <a:lnTo>
                    <a:pt x="47999" y="914389"/>
                  </a:lnTo>
                  <a:close/>
                </a:path>
                <a:path w="267970" h="2078989">
                  <a:moveTo>
                    <a:pt x="28799" y="818389"/>
                  </a:moveTo>
                  <a:lnTo>
                    <a:pt x="0" y="818389"/>
                  </a:lnTo>
                  <a:lnTo>
                    <a:pt x="0" y="866388"/>
                  </a:lnTo>
                  <a:lnTo>
                    <a:pt x="28799" y="866388"/>
                  </a:lnTo>
                  <a:lnTo>
                    <a:pt x="28799" y="818389"/>
                  </a:lnTo>
                  <a:close/>
                </a:path>
                <a:path w="267970" h="2078989">
                  <a:moveTo>
                    <a:pt x="47999" y="818389"/>
                  </a:moveTo>
                  <a:lnTo>
                    <a:pt x="38399" y="818389"/>
                  </a:lnTo>
                  <a:lnTo>
                    <a:pt x="38399" y="866388"/>
                  </a:lnTo>
                  <a:lnTo>
                    <a:pt x="47999" y="866388"/>
                  </a:lnTo>
                  <a:lnTo>
                    <a:pt x="47999" y="818389"/>
                  </a:lnTo>
                  <a:close/>
                </a:path>
                <a:path w="267970" h="2078989">
                  <a:moveTo>
                    <a:pt x="28799" y="722389"/>
                  </a:moveTo>
                  <a:lnTo>
                    <a:pt x="0" y="722389"/>
                  </a:lnTo>
                  <a:lnTo>
                    <a:pt x="0" y="770389"/>
                  </a:lnTo>
                  <a:lnTo>
                    <a:pt x="28799" y="770389"/>
                  </a:lnTo>
                  <a:lnTo>
                    <a:pt x="28799" y="722389"/>
                  </a:lnTo>
                  <a:close/>
                </a:path>
                <a:path w="267970" h="2078989">
                  <a:moveTo>
                    <a:pt x="47999" y="722389"/>
                  </a:moveTo>
                  <a:lnTo>
                    <a:pt x="38399" y="722389"/>
                  </a:lnTo>
                  <a:lnTo>
                    <a:pt x="38399" y="770389"/>
                  </a:lnTo>
                  <a:lnTo>
                    <a:pt x="47999" y="770389"/>
                  </a:lnTo>
                  <a:lnTo>
                    <a:pt x="47999" y="722389"/>
                  </a:lnTo>
                  <a:close/>
                </a:path>
                <a:path w="267970" h="2078989">
                  <a:moveTo>
                    <a:pt x="28799" y="626389"/>
                  </a:moveTo>
                  <a:lnTo>
                    <a:pt x="0" y="626389"/>
                  </a:lnTo>
                  <a:lnTo>
                    <a:pt x="0" y="674389"/>
                  </a:lnTo>
                  <a:lnTo>
                    <a:pt x="28799" y="674389"/>
                  </a:lnTo>
                  <a:lnTo>
                    <a:pt x="28799" y="626389"/>
                  </a:lnTo>
                  <a:close/>
                </a:path>
                <a:path w="267970" h="2078989">
                  <a:moveTo>
                    <a:pt x="47999" y="626389"/>
                  </a:moveTo>
                  <a:lnTo>
                    <a:pt x="38399" y="626389"/>
                  </a:lnTo>
                  <a:lnTo>
                    <a:pt x="38399" y="674389"/>
                  </a:lnTo>
                  <a:lnTo>
                    <a:pt x="47999" y="674389"/>
                  </a:lnTo>
                  <a:lnTo>
                    <a:pt x="47999" y="626389"/>
                  </a:lnTo>
                  <a:close/>
                </a:path>
                <a:path w="267970" h="2078989">
                  <a:moveTo>
                    <a:pt x="28799" y="530388"/>
                  </a:moveTo>
                  <a:lnTo>
                    <a:pt x="0" y="530388"/>
                  </a:lnTo>
                  <a:lnTo>
                    <a:pt x="0" y="578389"/>
                  </a:lnTo>
                  <a:lnTo>
                    <a:pt x="28799" y="578389"/>
                  </a:lnTo>
                  <a:lnTo>
                    <a:pt x="28799" y="530388"/>
                  </a:lnTo>
                  <a:close/>
                </a:path>
                <a:path w="267970" h="2078989">
                  <a:moveTo>
                    <a:pt x="47999" y="530388"/>
                  </a:moveTo>
                  <a:lnTo>
                    <a:pt x="38399" y="530388"/>
                  </a:lnTo>
                  <a:lnTo>
                    <a:pt x="38399" y="578389"/>
                  </a:lnTo>
                  <a:lnTo>
                    <a:pt x="47999" y="578389"/>
                  </a:lnTo>
                  <a:lnTo>
                    <a:pt x="47999" y="530388"/>
                  </a:lnTo>
                  <a:close/>
                </a:path>
                <a:path w="267970" h="2078989">
                  <a:moveTo>
                    <a:pt x="28799" y="434389"/>
                  </a:moveTo>
                  <a:lnTo>
                    <a:pt x="0" y="434389"/>
                  </a:lnTo>
                  <a:lnTo>
                    <a:pt x="0" y="482389"/>
                  </a:lnTo>
                  <a:lnTo>
                    <a:pt x="28799" y="482389"/>
                  </a:lnTo>
                  <a:lnTo>
                    <a:pt x="28799" y="434389"/>
                  </a:lnTo>
                  <a:close/>
                </a:path>
                <a:path w="267970" h="2078989">
                  <a:moveTo>
                    <a:pt x="47999" y="434389"/>
                  </a:moveTo>
                  <a:lnTo>
                    <a:pt x="38399" y="434389"/>
                  </a:lnTo>
                  <a:lnTo>
                    <a:pt x="38399" y="482389"/>
                  </a:lnTo>
                  <a:lnTo>
                    <a:pt x="47999" y="482389"/>
                  </a:lnTo>
                  <a:lnTo>
                    <a:pt x="47999" y="434389"/>
                  </a:lnTo>
                  <a:close/>
                </a:path>
                <a:path w="267970" h="2078989">
                  <a:moveTo>
                    <a:pt x="28799" y="338388"/>
                  </a:moveTo>
                  <a:lnTo>
                    <a:pt x="0" y="338388"/>
                  </a:lnTo>
                  <a:lnTo>
                    <a:pt x="0" y="386389"/>
                  </a:lnTo>
                  <a:lnTo>
                    <a:pt x="28799" y="386389"/>
                  </a:lnTo>
                  <a:lnTo>
                    <a:pt x="28799" y="338388"/>
                  </a:lnTo>
                  <a:close/>
                </a:path>
                <a:path w="267970" h="2078989">
                  <a:moveTo>
                    <a:pt x="47999" y="338388"/>
                  </a:moveTo>
                  <a:lnTo>
                    <a:pt x="38399" y="338388"/>
                  </a:lnTo>
                  <a:lnTo>
                    <a:pt x="38399" y="386389"/>
                  </a:lnTo>
                  <a:lnTo>
                    <a:pt x="47999" y="386389"/>
                  </a:lnTo>
                  <a:lnTo>
                    <a:pt x="47999" y="338388"/>
                  </a:lnTo>
                  <a:close/>
                </a:path>
                <a:path w="267970" h="2078989">
                  <a:moveTo>
                    <a:pt x="28799" y="242389"/>
                  </a:moveTo>
                  <a:lnTo>
                    <a:pt x="0" y="242389"/>
                  </a:lnTo>
                  <a:lnTo>
                    <a:pt x="0" y="290389"/>
                  </a:lnTo>
                  <a:lnTo>
                    <a:pt x="28799" y="290389"/>
                  </a:lnTo>
                  <a:lnTo>
                    <a:pt x="28799" y="242389"/>
                  </a:lnTo>
                  <a:close/>
                </a:path>
                <a:path w="267970" h="2078989">
                  <a:moveTo>
                    <a:pt x="47999" y="242389"/>
                  </a:moveTo>
                  <a:lnTo>
                    <a:pt x="38399" y="242389"/>
                  </a:lnTo>
                  <a:lnTo>
                    <a:pt x="38399" y="290389"/>
                  </a:lnTo>
                  <a:lnTo>
                    <a:pt x="47999" y="290389"/>
                  </a:lnTo>
                  <a:lnTo>
                    <a:pt x="47999" y="242389"/>
                  </a:lnTo>
                  <a:close/>
                </a:path>
                <a:path w="267970" h="2078989">
                  <a:moveTo>
                    <a:pt x="28799" y="146389"/>
                  </a:moveTo>
                  <a:lnTo>
                    <a:pt x="0" y="146389"/>
                  </a:lnTo>
                  <a:lnTo>
                    <a:pt x="0" y="194390"/>
                  </a:lnTo>
                  <a:lnTo>
                    <a:pt x="28799" y="194390"/>
                  </a:lnTo>
                  <a:lnTo>
                    <a:pt x="28799" y="146389"/>
                  </a:lnTo>
                  <a:close/>
                </a:path>
                <a:path w="267970" h="2078989">
                  <a:moveTo>
                    <a:pt x="47999" y="146389"/>
                  </a:moveTo>
                  <a:lnTo>
                    <a:pt x="38399" y="146389"/>
                  </a:lnTo>
                  <a:lnTo>
                    <a:pt x="38399" y="194390"/>
                  </a:lnTo>
                  <a:lnTo>
                    <a:pt x="47999" y="194390"/>
                  </a:lnTo>
                  <a:lnTo>
                    <a:pt x="47999" y="146389"/>
                  </a:lnTo>
                  <a:close/>
                </a:path>
                <a:path w="267970" h="2078989">
                  <a:moveTo>
                    <a:pt x="2645" y="43436"/>
                  </a:moveTo>
                  <a:lnTo>
                    <a:pt x="1344" y="47623"/>
                  </a:lnTo>
                  <a:lnTo>
                    <a:pt x="1024" y="49199"/>
                  </a:lnTo>
                  <a:lnTo>
                    <a:pt x="759" y="51974"/>
                  </a:lnTo>
                  <a:lnTo>
                    <a:pt x="0" y="60576"/>
                  </a:lnTo>
                  <a:lnTo>
                    <a:pt x="0" y="98389"/>
                  </a:lnTo>
                  <a:lnTo>
                    <a:pt x="28799" y="98389"/>
                  </a:lnTo>
                  <a:lnTo>
                    <a:pt x="28799" y="60576"/>
                  </a:lnTo>
                  <a:lnTo>
                    <a:pt x="29470" y="54166"/>
                  </a:lnTo>
                  <a:lnTo>
                    <a:pt x="30151" y="51974"/>
                  </a:lnTo>
                  <a:lnTo>
                    <a:pt x="2645" y="43436"/>
                  </a:lnTo>
                  <a:close/>
                </a:path>
                <a:path w="267970" h="2078989">
                  <a:moveTo>
                    <a:pt x="39319" y="54820"/>
                  </a:moveTo>
                  <a:lnTo>
                    <a:pt x="38924" y="56090"/>
                  </a:lnTo>
                  <a:lnTo>
                    <a:pt x="38399" y="60576"/>
                  </a:lnTo>
                  <a:lnTo>
                    <a:pt x="38399" y="98389"/>
                  </a:lnTo>
                  <a:lnTo>
                    <a:pt x="47999" y="98389"/>
                  </a:lnTo>
                  <a:lnTo>
                    <a:pt x="47999" y="60576"/>
                  </a:lnTo>
                  <a:lnTo>
                    <a:pt x="48379" y="58013"/>
                  </a:lnTo>
                  <a:lnTo>
                    <a:pt x="48487" y="57666"/>
                  </a:lnTo>
                  <a:lnTo>
                    <a:pt x="39319" y="54820"/>
                  </a:lnTo>
                  <a:close/>
                </a:path>
                <a:path w="267970" h="2078989">
                  <a:moveTo>
                    <a:pt x="109392" y="0"/>
                  </a:moveTo>
                  <a:lnTo>
                    <a:pt x="61393" y="0"/>
                  </a:lnTo>
                  <a:lnTo>
                    <a:pt x="61393" y="28799"/>
                  </a:lnTo>
                  <a:lnTo>
                    <a:pt x="109392" y="28799"/>
                  </a:lnTo>
                  <a:lnTo>
                    <a:pt x="109392" y="0"/>
                  </a:lnTo>
                  <a:close/>
                </a:path>
                <a:path w="267970" h="2078989">
                  <a:moveTo>
                    <a:pt x="109392" y="38399"/>
                  </a:moveTo>
                  <a:lnTo>
                    <a:pt x="61393" y="38399"/>
                  </a:lnTo>
                  <a:lnTo>
                    <a:pt x="61393" y="47999"/>
                  </a:lnTo>
                  <a:lnTo>
                    <a:pt x="109392" y="47999"/>
                  </a:lnTo>
                  <a:lnTo>
                    <a:pt x="109392" y="38399"/>
                  </a:lnTo>
                  <a:close/>
                </a:path>
                <a:path w="267970" h="2078989">
                  <a:moveTo>
                    <a:pt x="205393" y="0"/>
                  </a:moveTo>
                  <a:lnTo>
                    <a:pt x="157393" y="0"/>
                  </a:lnTo>
                  <a:lnTo>
                    <a:pt x="157393" y="28799"/>
                  </a:lnTo>
                  <a:lnTo>
                    <a:pt x="205393" y="28799"/>
                  </a:lnTo>
                  <a:lnTo>
                    <a:pt x="205393" y="0"/>
                  </a:lnTo>
                  <a:close/>
                </a:path>
                <a:path w="267970" h="2078989">
                  <a:moveTo>
                    <a:pt x="205393" y="38399"/>
                  </a:moveTo>
                  <a:lnTo>
                    <a:pt x="157393" y="38399"/>
                  </a:lnTo>
                  <a:lnTo>
                    <a:pt x="157393" y="47999"/>
                  </a:lnTo>
                  <a:lnTo>
                    <a:pt x="205393" y="47999"/>
                  </a:lnTo>
                  <a:lnTo>
                    <a:pt x="205393" y="38399"/>
                  </a:lnTo>
                  <a:close/>
                </a:path>
                <a:path w="267970" h="2078989">
                  <a:moveTo>
                    <a:pt x="264612" y="42797"/>
                  </a:moveTo>
                  <a:lnTo>
                    <a:pt x="237106" y="51335"/>
                  </a:lnTo>
                  <a:lnTo>
                    <a:pt x="237985" y="54166"/>
                  </a:lnTo>
                  <a:lnTo>
                    <a:pt x="238679" y="61057"/>
                  </a:lnTo>
                  <a:lnTo>
                    <a:pt x="238655" y="97720"/>
                  </a:lnTo>
                  <a:lnTo>
                    <a:pt x="267455" y="97720"/>
                  </a:lnTo>
                  <a:lnTo>
                    <a:pt x="267335" y="58168"/>
                  </a:lnTo>
                  <a:lnTo>
                    <a:pt x="266430" y="49199"/>
                  </a:lnTo>
                  <a:lnTo>
                    <a:pt x="266109" y="47622"/>
                  </a:lnTo>
                  <a:lnTo>
                    <a:pt x="264612" y="42797"/>
                  </a:lnTo>
                  <a:close/>
                </a:path>
                <a:path w="267970" h="2078989">
                  <a:moveTo>
                    <a:pt x="227938" y="54182"/>
                  </a:moveTo>
                  <a:lnTo>
                    <a:pt x="218768" y="57028"/>
                  </a:lnTo>
                  <a:lnTo>
                    <a:pt x="219076" y="58013"/>
                  </a:lnTo>
                  <a:lnTo>
                    <a:pt x="219479" y="62020"/>
                  </a:lnTo>
                  <a:lnTo>
                    <a:pt x="219455" y="97720"/>
                  </a:lnTo>
                  <a:lnTo>
                    <a:pt x="229055" y="97720"/>
                  </a:lnTo>
                  <a:lnTo>
                    <a:pt x="229128" y="62020"/>
                  </a:lnTo>
                  <a:lnTo>
                    <a:pt x="228530" y="56090"/>
                  </a:lnTo>
                  <a:lnTo>
                    <a:pt x="227938" y="54182"/>
                  </a:lnTo>
                  <a:close/>
                </a:path>
                <a:path w="267970" h="2078989">
                  <a:moveTo>
                    <a:pt x="267455" y="145719"/>
                  </a:moveTo>
                  <a:lnTo>
                    <a:pt x="238655" y="145719"/>
                  </a:lnTo>
                  <a:lnTo>
                    <a:pt x="238655" y="193720"/>
                  </a:lnTo>
                  <a:lnTo>
                    <a:pt x="267455" y="193720"/>
                  </a:lnTo>
                  <a:lnTo>
                    <a:pt x="267455" y="145719"/>
                  </a:lnTo>
                  <a:close/>
                </a:path>
                <a:path w="267970" h="2078989">
                  <a:moveTo>
                    <a:pt x="229055" y="145719"/>
                  </a:moveTo>
                  <a:lnTo>
                    <a:pt x="219455" y="145719"/>
                  </a:lnTo>
                  <a:lnTo>
                    <a:pt x="219455" y="193720"/>
                  </a:lnTo>
                  <a:lnTo>
                    <a:pt x="229055" y="193720"/>
                  </a:lnTo>
                  <a:lnTo>
                    <a:pt x="229055" y="145719"/>
                  </a:lnTo>
                  <a:close/>
                </a:path>
                <a:path w="267970" h="2078989">
                  <a:moveTo>
                    <a:pt x="267455" y="241720"/>
                  </a:moveTo>
                  <a:lnTo>
                    <a:pt x="238655" y="241720"/>
                  </a:lnTo>
                  <a:lnTo>
                    <a:pt x="238655" y="289720"/>
                  </a:lnTo>
                  <a:lnTo>
                    <a:pt x="267455" y="289720"/>
                  </a:lnTo>
                  <a:lnTo>
                    <a:pt x="267455" y="241720"/>
                  </a:lnTo>
                  <a:close/>
                </a:path>
                <a:path w="267970" h="2078989">
                  <a:moveTo>
                    <a:pt x="229055" y="241720"/>
                  </a:moveTo>
                  <a:lnTo>
                    <a:pt x="219455" y="241720"/>
                  </a:lnTo>
                  <a:lnTo>
                    <a:pt x="219455" y="289720"/>
                  </a:lnTo>
                  <a:lnTo>
                    <a:pt x="229055" y="289720"/>
                  </a:lnTo>
                  <a:lnTo>
                    <a:pt x="229055" y="241720"/>
                  </a:lnTo>
                  <a:close/>
                </a:path>
                <a:path w="267970" h="2078989">
                  <a:moveTo>
                    <a:pt x="267455" y="337719"/>
                  </a:moveTo>
                  <a:lnTo>
                    <a:pt x="238655" y="337719"/>
                  </a:lnTo>
                  <a:lnTo>
                    <a:pt x="238655" y="385720"/>
                  </a:lnTo>
                  <a:lnTo>
                    <a:pt x="267455" y="385720"/>
                  </a:lnTo>
                  <a:lnTo>
                    <a:pt x="267455" y="337719"/>
                  </a:lnTo>
                  <a:close/>
                </a:path>
                <a:path w="267970" h="2078989">
                  <a:moveTo>
                    <a:pt x="229055" y="337719"/>
                  </a:moveTo>
                  <a:lnTo>
                    <a:pt x="219455" y="337719"/>
                  </a:lnTo>
                  <a:lnTo>
                    <a:pt x="219455" y="385720"/>
                  </a:lnTo>
                  <a:lnTo>
                    <a:pt x="229055" y="385720"/>
                  </a:lnTo>
                  <a:lnTo>
                    <a:pt x="229055" y="337719"/>
                  </a:lnTo>
                  <a:close/>
                </a:path>
                <a:path w="267970" h="2078989">
                  <a:moveTo>
                    <a:pt x="267455" y="433720"/>
                  </a:moveTo>
                  <a:lnTo>
                    <a:pt x="238655" y="433720"/>
                  </a:lnTo>
                  <a:lnTo>
                    <a:pt x="238655" y="481719"/>
                  </a:lnTo>
                  <a:lnTo>
                    <a:pt x="267455" y="481719"/>
                  </a:lnTo>
                  <a:lnTo>
                    <a:pt x="267455" y="433720"/>
                  </a:lnTo>
                  <a:close/>
                </a:path>
                <a:path w="267970" h="2078989">
                  <a:moveTo>
                    <a:pt x="229055" y="433720"/>
                  </a:moveTo>
                  <a:lnTo>
                    <a:pt x="219455" y="433720"/>
                  </a:lnTo>
                  <a:lnTo>
                    <a:pt x="219455" y="481719"/>
                  </a:lnTo>
                  <a:lnTo>
                    <a:pt x="229055" y="481719"/>
                  </a:lnTo>
                  <a:lnTo>
                    <a:pt x="229055" y="433720"/>
                  </a:lnTo>
                  <a:close/>
                </a:path>
                <a:path w="267970" h="2078989">
                  <a:moveTo>
                    <a:pt x="267455" y="529719"/>
                  </a:moveTo>
                  <a:lnTo>
                    <a:pt x="238655" y="529719"/>
                  </a:lnTo>
                  <a:lnTo>
                    <a:pt x="238655" y="577720"/>
                  </a:lnTo>
                  <a:lnTo>
                    <a:pt x="267455" y="577720"/>
                  </a:lnTo>
                  <a:lnTo>
                    <a:pt x="267455" y="529719"/>
                  </a:lnTo>
                  <a:close/>
                </a:path>
                <a:path w="267970" h="2078989">
                  <a:moveTo>
                    <a:pt x="229055" y="529719"/>
                  </a:moveTo>
                  <a:lnTo>
                    <a:pt x="219455" y="529719"/>
                  </a:lnTo>
                  <a:lnTo>
                    <a:pt x="219455" y="577720"/>
                  </a:lnTo>
                  <a:lnTo>
                    <a:pt x="229055" y="577720"/>
                  </a:lnTo>
                  <a:lnTo>
                    <a:pt x="229055" y="529719"/>
                  </a:lnTo>
                  <a:close/>
                </a:path>
                <a:path w="267970" h="2078989">
                  <a:moveTo>
                    <a:pt x="267455" y="625720"/>
                  </a:moveTo>
                  <a:lnTo>
                    <a:pt x="238655" y="625720"/>
                  </a:lnTo>
                  <a:lnTo>
                    <a:pt x="238655" y="673719"/>
                  </a:lnTo>
                  <a:lnTo>
                    <a:pt x="267455" y="673719"/>
                  </a:lnTo>
                  <a:lnTo>
                    <a:pt x="267455" y="625720"/>
                  </a:lnTo>
                  <a:close/>
                </a:path>
                <a:path w="267970" h="2078989">
                  <a:moveTo>
                    <a:pt x="229055" y="625720"/>
                  </a:moveTo>
                  <a:lnTo>
                    <a:pt x="219455" y="625720"/>
                  </a:lnTo>
                  <a:lnTo>
                    <a:pt x="219455" y="673719"/>
                  </a:lnTo>
                  <a:lnTo>
                    <a:pt x="229055" y="673719"/>
                  </a:lnTo>
                  <a:lnTo>
                    <a:pt x="229055" y="625720"/>
                  </a:lnTo>
                  <a:close/>
                </a:path>
                <a:path w="267970" h="2078989">
                  <a:moveTo>
                    <a:pt x="267455" y="721720"/>
                  </a:moveTo>
                  <a:lnTo>
                    <a:pt x="238655" y="721720"/>
                  </a:lnTo>
                  <a:lnTo>
                    <a:pt x="238655" y="769720"/>
                  </a:lnTo>
                  <a:lnTo>
                    <a:pt x="267455" y="769720"/>
                  </a:lnTo>
                  <a:lnTo>
                    <a:pt x="267455" y="721720"/>
                  </a:lnTo>
                  <a:close/>
                </a:path>
                <a:path w="267970" h="2078989">
                  <a:moveTo>
                    <a:pt x="229055" y="721720"/>
                  </a:moveTo>
                  <a:lnTo>
                    <a:pt x="219455" y="721720"/>
                  </a:lnTo>
                  <a:lnTo>
                    <a:pt x="219455" y="769720"/>
                  </a:lnTo>
                  <a:lnTo>
                    <a:pt x="229055" y="769720"/>
                  </a:lnTo>
                  <a:lnTo>
                    <a:pt x="229055" y="721720"/>
                  </a:lnTo>
                  <a:close/>
                </a:path>
                <a:path w="267970" h="2078989">
                  <a:moveTo>
                    <a:pt x="267455" y="817719"/>
                  </a:moveTo>
                  <a:lnTo>
                    <a:pt x="238655" y="817719"/>
                  </a:lnTo>
                  <a:lnTo>
                    <a:pt x="238655" y="865719"/>
                  </a:lnTo>
                  <a:lnTo>
                    <a:pt x="267455" y="865719"/>
                  </a:lnTo>
                  <a:lnTo>
                    <a:pt x="267455" y="817719"/>
                  </a:lnTo>
                  <a:close/>
                </a:path>
                <a:path w="267970" h="2078989">
                  <a:moveTo>
                    <a:pt x="229055" y="817719"/>
                  </a:moveTo>
                  <a:lnTo>
                    <a:pt x="219455" y="817719"/>
                  </a:lnTo>
                  <a:lnTo>
                    <a:pt x="219455" y="865719"/>
                  </a:lnTo>
                  <a:lnTo>
                    <a:pt x="229055" y="865719"/>
                  </a:lnTo>
                  <a:lnTo>
                    <a:pt x="229055" y="817719"/>
                  </a:lnTo>
                  <a:close/>
                </a:path>
                <a:path w="267970" h="2078989">
                  <a:moveTo>
                    <a:pt x="267455" y="913720"/>
                  </a:moveTo>
                  <a:lnTo>
                    <a:pt x="238655" y="913720"/>
                  </a:lnTo>
                  <a:lnTo>
                    <a:pt x="238655" y="961720"/>
                  </a:lnTo>
                  <a:lnTo>
                    <a:pt x="267455" y="961720"/>
                  </a:lnTo>
                  <a:lnTo>
                    <a:pt x="267455" y="913720"/>
                  </a:lnTo>
                  <a:close/>
                </a:path>
                <a:path w="267970" h="2078989">
                  <a:moveTo>
                    <a:pt x="229055" y="913720"/>
                  </a:moveTo>
                  <a:lnTo>
                    <a:pt x="219455" y="913720"/>
                  </a:lnTo>
                  <a:lnTo>
                    <a:pt x="219455" y="961720"/>
                  </a:lnTo>
                  <a:lnTo>
                    <a:pt x="229055" y="961720"/>
                  </a:lnTo>
                  <a:lnTo>
                    <a:pt x="229055" y="913720"/>
                  </a:lnTo>
                  <a:close/>
                </a:path>
                <a:path w="267970" h="2078989">
                  <a:moveTo>
                    <a:pt x="267455" y="1009719"/>
                  </a:moveTo>
                  <a:lnTo>
                    <a:pt x="238655" y="1009719"/>
                  </a:lnTo>
                  <a:lnTo>
                    <a:pt x="238655" y="1057719"/>
                  </a:lnTo>
                  <a:lnTo>
                    <a:pt x="267455" y="1057719"/>
                  </a:lnTo>
                  <a:lnTo>
                    <a:pt x="267455" y="1009719"/>
                  </a:lnTo>
                  <a:close/>
                </a:path>
                <a:path w="267970" h="2078989">
                  <a:moveTo>
                    <a:pt x="229055" y="1009719"/>
                  </a:moveTo>
                  <a:lnTo>
                    <a:pt x="219455" y="1009719"/>
                  </a:lnTo>
                  <a:lnTo>
                    <a:pt x="219455" y="1057719"/>
                  </a:lnTo>
                  <a:lnTo>
                    <a:pt x="229055" y="1057719"/>
                  </a:lnTo>
                  <a:lnTo>
                    <a:pt x="229055" y="1009719"/>
                  </a:lnTo>
                  <a:close/>
                </a:path>
                <a:path w="267970" h="2078989">
                  <a:moveTo>
                    <a:pt x="267455" y="1105720"/>
                  </a:moveTo>
                  <a:lnTo>
                    <a:pt x="238655" y="1105720"/>
                  </a:lnTo>
                  <a:lnTo>
                    <a:pt x="238655" y="1153720"/>
                  </a:lnTo>
                  <a:lnTo>
                    <a:pt x="267455" y="1153720"/>
                  </a:lnTo>
                  <a:lnTo>
                    <a:pt x="267455" y="1105720"/>
                  </a:lnTo>
                  <a:close/>
                </a:path>
                <a:path w="267970" h="2078989">
                  <a:moveTo>
                    <a:pt x="229055" y="1105720"/>
                  </a:moveTo>
                  <a:lnTo>
                    <a:pt x="219455" y="1105720"/>
                  </a:lnTo>
                  <a:lnTo>
                    <a:pt x="219455" y="1153720"/>
                  </a:lnTo>
                  <a:lnTo>
                    <a:pt x="229055" y="1153720"/>
                  </a:lnTo>
                  <a:lnTo>
                    <a:pt x="229055" y="1105720"/>
                  </a:lnTo>
                  <a:close/>
                </a:path>
                <a:path w="267970" h="2078989">
                  <a:moveTo>
                    <a:pt x="267455" y="1201719"/>
                  </a:moveTo>
                  <a:lnTo>
                    <a:pt x="238655" y="1201719"/>
                  </a:lnTo>
                  <a:lnTo>
                    <a:pt x="238655" y="1249720"/>
                  </a:lnTo>
                  <a:lnTo>
                    <a:pt x="267455" y="1249720"/>
                  </a:lnTo>
                  <a:lnTo>
                    <a:pt x="267455" y="1201719"/>
                  </a:lnTo>
                  <a:close/>
                </a:path>
                <a:path w="267970" h="2078989">
                  <a:moveTo>
                    <a:pt x="229055" y="1201719"/>
                  </a:moveTo>
                  <a:lnTo>
                    <a:pt x="219455" y="1201719"/>
                  </a:lnTo>
                  <a:lnTo>
                    <a:pt x="219455" y="1249720"/>
                  </a:lnTo>
                  <a:lnTo>
                    <a:pt x="229055" y="1249720"/>
                  </a:lnTo>
                  <a:lnTo>
                    <a:pt x="229055" y="1201719"/>
                  </a:lnTo>
                  <a:close/>
                </a:path>
                <a:path w="267970" h="2078989">
                  <a:moveTo>
                    <a:pt x="267455" y="1297720"/>
                  </a:moveTo>
                  <a:lnTo>
                    <a:pt x="238655" y="1297720"/>
                  </a:lnTo>
                  <a:lnTo>
                    <a:pt x="238655" y="1345719"/>
                  </a:lnTo>
                  <a:lnTo>
                    <a:pt x="267455" y="1345719"/>
                  </a:lnTo>
                  <a:lnTo>
                    <a:pt x="267455" y="1297720"/>
                  </a:lnTo>
                  <a:close/>
                </a:path>
                <a:path w="267970" h="2078989">
                  <a:moveTo>
                    <a:pt x="229055" y="1297720"/>
                  </a:moveTo>
                  <a:lnTo>
                    <a:pt x="219455" y="1297720"/>
                  </a:lnTo>
                  <a:lnTo>
                    <a:pt x="219455" y="1345719"/>
                  </a:lnTo>
                  <a:lnTo>
                    <a:pt x="229055" y="1345719"/>
                  </a:lnTo>
                  <a:lnTo>
                    <a:pt x="229055" y="1297720"/>
                  </a:lnTo>
                  <a:close/>
                </a:path>
                <a:path w="267970" h="2078989">
                  <a:moveTo>
                    <a:pt x="267455" y="1393719"/>
                  </a:moveTo>
                  <a:lnTo>
                    <a:pt x="238655" y="1393719"/>
                  </a:lnTo>
                  <a:lnTo>
                    <a:pt x="238655" y="1441720"/>
                  </a:lnTo>
                  <a:lnTo>
                    <a:pt x="267455" y="1441720"/>
                  </a:lnTo>
                  <a:lnTo>
                    <a:pt x="267455" y="1393719"/>
                  </a:lnTo>
                  <a:close/>
                </a:path>
                <a:path w="267970" h="2078989">
                  <a:moveTo>
                    <a:pt x="229055" y="1393719"/>
                  </a:moveTo>
                  <a:lnTo>
                    <a:pt x="219455" y="1393719"/>
                  </a:lnTo>
                  <a:lnTo>
                    <a:pt x="219455" y="1441720"/>
                  </a:lnTo>
                  <a:lnTo>
                    <a:pt x="229055" y="1441720"/>
                  </a:lnTo>
                  <a:lnTo>
                    <a:pt x="229055" y="1393719"/>
                  </a:lnTo>
                  <a:close/>
                </a:path>
                <a:path w="267970" h="2078989">
                  <a:moveTo>
                    <a:pt x="267455" y="1489720"/>
                  </a:moveTo>
                  <a:lnTo>
                    <a:pt x="238655" y="1489720"/>
                  </a:lnTo>
                  <a:lnTo>
                    <a:pt x="238655" y="1537719"/>
                  </a:lnTo>
                  <a:lnTo>
                    <a:pt x="267455" y="1537719"/>
                  </a:lnTo>
                  <a:lnTo>
                    <a:pt x="267455" y="1489720"/>
                  </a:lnTo>
                  <a:close/>
                </a:path>
                <a:path w="267970" h="2078989">
                  <a:moveTo>
                    <a:pt x="229055" y="1489720"/>
                  </a:moveTo>
                  <a:lnTo>
                    <a:pt x="219455" y="1489720"/>
                  </a:lnTo>
                  <a:lnTo>
                    <a:pt x="219455" y="1537719"/>
                  </a:lnTo>
                  <a:lnTo>
                    <a:pt x="229055" y="1537719"/>
                  </a:lnTo>
                  <a:lnTo>
                    <a:pt x="229055" y="1489720"/>
                  </a:lnTo>
                  <a:close/>
                </a:path>
                <a:path w="267970" h="2078989">
                  <a:moveTo>
                    <a:pt x="267455" y="1585720"/>
                  </a:moveTo>
                  <a:lnTo>
                    <a:pt x="238655" y="1585720"/>
                  </a:lnTo>
                  <a:lnTo>
                    <a:pt x="238655" y="1633720"/>
                  </a:lnTo>
                  <a:lnTo>
                    <a:pt x="267455" y="1633720"/>
                  </a:lnTo>
                  <a:lnTo>
                    <a:pt x="267455" y="1585720"/>
                  </a:lnTo>
                  <a:close/>
                </a:path>
                <a:path w="267970" h="2078989">
                  <a:moveTo>
                    <a:pt x="229055" y="1585720"/>
                  </a:moveTo>
                  <a:lnTo>
                    <a:pt x="219455" y="1585720"/>
                  </a:lnTo>
                  <a:lnTo>
                    <a:pt x="219455" y="1633720"/>
                  </a:lnTo>
                  <a:lnTo>
                    <a:pt x="229055" y="1633720"/>
                  </a:lnTo>
                  <a:lnTo>
                    <a:pt x="229055" y="1585720"/>
                  </a:lnTo>
                  <a:close/>
                </a:path>
                <a:path w="267970" h="2078989">
                  <a:moveTo>
                    <a:pt x="267455" y="1681720"/>
                  </a:moveTo>
                  <a:lnTo>
                    <a:pt x="238655" y="1681720"/>
                  </a:lnTo>
                  <a:lnTo>
                    <a:pt x="238655" y="1729719"/>
                  </a:lnTo>
                  <a:lnTo>
                    <a:pt x="267455" y="1729719"/>
                  </a:lnTo>
                  <a:lnTo>
                    <a:pt x="267455" y="1681720"/>
                  </a:lnTo>
                  <a:close/>
                </a:path>
                <a:path w="267970" h="2078989">
                  <a:moveTo>
                    <a:pt x="229055" y="1681720"/>
                  </a:moveTo>
                  <a:lnTo>
                    <a:pt x="219455" y="1681720"/>
                  </a:lnTo>
                  <a:lnTo>
                    <a:pt x="219455" y="1729719"/>
                  </a:lnTo>
                  <a:lnTo>
                    <a:pt x="229055" y="1729719"/>
                  </a:lnTo>
                  <a:lnTo>
                    <a:pt x="229055" y="1681720"/>
                  </a:lnTo>
                  <a:close/>
                </a:path>
                <a:path w="267970" h="2078989">
                  <a:moveTo>
                    <a:pt x="267455" y="1777720"/>
                  </a:moveTo>
                  <a:lnTo>
                    <a:pt x="238655" y="1777720"/>
                  </a:lnTo>
                  <a:lnTo>
                    <a:pt x="238655" y="1825720"/>
                  </a:lnTo>
                  <a:lnTo>
                    <a:pt x="267455" y="1825720"/>
                  </a:lnTo>
                  <a:lnTo>
                    <a:pt x="267455" y="1777720"/>
                  </a:lnTo>
                  <a:close/>
                </a:path>
                <a:path w="267970" h="2078989">
                  <a:moveTo>
                    <a:pt x="229055" y="1777720"/>
                  </a:moveTo>
                  <a:lnTo>
                    <a:pt x="219455" y="1777720"/>
                  </a:lnTo>
                  <a:lnTo>
                    <a:pt x="219455" y="1825720"/>
                  </a:lnTo>
                  <a:lnTo>
                    <a:pt x="229055" y="1825720"/>
                  </a:lnTo>
                  <a:lnTo>
                    <a:pt x="229055" y="1777720"/>
                  </a:lnTo>
                  <a:close/>
                </a:path>
                <a:path w="267970" h="2078989">
                  <a:moveTo>
                    <a:pt x="267455" y="1873719"/>
                  </a:moveTo>
                  <a:lnTo>
                    <a:pt x="238655" y="1873719"/>
                  </a:lnTo>
                  <a:lnTo>
                    <a:pt x="238655" y="1921719"/>
                  </a:lnTo>
                  <a:lnTo>
                    <a:pt x="267455" y="1921719"/>
                  </a:lnTo>
                  <a:lnTo>
                    <a:pt x="267455" y="1873719"/>
                  </a:lnTo>
                  <a:close/>
                </a:path>
                <a:path w="267970" h="2078989">
                  <a:moveTo>
                    <a:pt x="229055" y="1873719"/>
                  </a:moveTo>
                  <a:lnTo>
                    <a:pt x="219455" y="1873719"/>
                  </a:lnTo>
                  <a:lnTo>
                    <a:pt x="219455" y="1921719"/>
                  </a:lnTo>
                  <a:lnTo>
                    <a:pt x="229055" y="1921719"/>
                  </a:lnTo>
                  <a:lnTo>
                    <a:pt x="229055" y="1873719"/>
                  </a:lnTo>
                  <a:close/>
                </a:path>
                <a:path w="267970" h="2078989">
                  <a:moveTo>
                    <a:pt x="267455" y="1969720"/>
                  </a:moveTo>
                  <a:lnTo>
                    <a:pt x="238655" y="1969720"/>
                  </a:lnTo>
                  <a:lnTo>
                    <a:pt x="238655" y="2017720"/>
                  </a:lnTo>
                  <a:lnTo>
                    <a:pt x="267455" y="2017720"/>
                  </a:lnTo>
                  <a:lnTo>
                    <a:pt x="267455" y="1969720"/>
                  </a:lnTo>
                  <a:close/>
                </a:path>
                <a:path w="267970" h="2078989">
                  <a:moveTo>
                    <a:pt x="229055" y="1969720"/>
                  </a:moveTo>
                  <a:lnTo>
                    <a:pt x="219455" y="1969720"/>
                  </a:lnTo>
                  <a:lnTo>
                    <a:pt x="219455" y="2017720"/>
                  </a:lnTo>
                  <a:lnTo>
                    <a:pt x="229055" y="2017720"/>
                  </a:lnTo>
                  <a:lnTo>
                    <a:pt x="229055" y="1969720"/>
                  </a:lnTo>
                  <a:close/>
                </a:path>
                <a:path w="267970" h="2078989">
                  <a:moveTo>
                    <a:pt x="168918" y="2050166"/>
                  </a:moveTo>
                  <a:lnTo>
                    <a:pt x="168918" y="2078965"/>
                  </a:lnTo>
                  <a:lnTo>
                    <a:pt x="209285" y="2078845"/>
                  </a:lnTo>
                  <a:lnTo>
                    <a:pt x="218254" y="2077940"/>
                  </a:lnTo>
                  <a:lnTo>
                    <a:pt x="219831" y="2077619"/>
                  </a:lnTo>
                  <a:lnTo>
                    <a:pt x="223878" y="2076364"/>
                  </a:lnTo>
                  <a:lnTo>
                    <a:pt x="215753" y="2050190"/>
                  </a:lnTo>
                  <a:lnTo>
                    <a:pt x="168918" y="2050166"/>
                  </a:lnTo>
                  <a:close/>
                </a:path>
                <a:path w="267970" h="2078989">
                  <a:moveTo>
                    <a:pt x="215339" y="2048859"/>
                  </a:moveTo>
                  <a:lnTo>
                    <a:pt x="213287" y="2049495"/>
                  </a:lnTo>
                  <a:lnTo>
                    <a:pt x="206396" y="2050190"/>
                  </a:lnTo>
                  <a:lnTo>
                    <a:pt x="215753" y="2050190"/>
                  </a:lnTo>
                  <a:lnTo>
                    <a:pt x="215339" y="2048859"/>
                  </a:lnTo>
                  <a:close/>
                </a:path>
                <a:path w="267970" h="2078989">
                  <a:moveTo>
                    <a:pt x="168918" y="2030966"/>
                  </a:moveTo>
                  <a:lnTo>
                    <a:pt x="168918" y="2040566"/>
                  </a:lnTo>
                  <a:lnTo>
                    <a:pt x="205433" y="2040638"/>
                  </a:lnTo>
                  <a:lnTo>
                    <a:pt x="211364" y="2040041"/>
                  </a:lnTo>
                  <a:lnTo>
                    <a:pt x="212493" y="2039691"/>
                  </a:lnTo>
                  <a:lnTo>
                    <a:pt x="209823" y="2031086"/>
                  </a:lnTo>
                  <a:lnTo>
                    <a:pt x="204471" y="2031086"/>
                  </a:lnTo>
                  <a:lnTo>
                    <a:pt x="168918" y="2030966"/>
                  </a:lnTo>
                  <a:close/>
                </a:path>
                <a:path w="267970" h="2078989">
                  <a:moveTo>
                    <a:pt x="209647" y="2030521"/>
                  </a:moveTo>
                  <a:lnTo>
                    <a:pt x="209440" y="2030586"/>
                  </a:lnTo>
                  <a:lnTo>
                    <a:pt x="204471" y="2031086"/>
                  </a:lnTo>
                  <a:lnTo>
                    <a:pt x="209823" y="2031086"/>
                  </a:lnTo>
                  <a:lnTo>
                    <a:pt x="209647" y="2030521"/>
                  </a:lnTo>
                  <a:close/>
                </a:path>
                <a:path w="267970" h="2078989">
                  <a:moveTo>
                    <a:pt x="120917" y="2050166"/>
                  </a:moveTo>
                  <a:lnTo>
                    <a:pt x="72918" y="2050166"/>
                  </a:lnTo>
                  <a:lnTo>
                    <a:pt x="72918" y="2078965"/>
                  </a:lnTo>
                  <a:lnTo>
                    <a:pt x="120917" y="2078965"/>
                  </a:lnTo>
                  <a:lnTo>
                    <a:pt x="120917" y="2050166"/>
                  </a:lnTo>
                  <a:close/>
                </a:path>
                <a:path w="267970" h="2078989">
                  <a:moveTo>
                    <a:pt x="120917" y="2030966"/>
                  </a:moveTo>
                  <a:lnTo>
                    <a:pt x="72918" y="2030966"/>
                  </a:lnTo>
                  <a:lnTo>
                    <a:pt x="72918" y="2040566"/>
                  </a:lnTo>
                  <a:lnTo>
                    <a:pt x="120917" y="2040566"/>
                  </a:lnTo>
                  <a:lnTo>
                    <a:pt x="120917" y="2030966"/>
                  </a:lnTo>
                  <a:close/>
                </a:path>
              </a:pathLst>
            </a:custGeom>
            <a:solidFill>
              <a:srgbClr val="5A63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3436141"/>
              <a:ext cx="158495" cy="1584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3639342"/>
              <a:ext cx="158495" cy="158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3842542"/>
              <a:ext cx="158495" cy="1584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4045741"/>
              <a:ext cx="158495" cy="1584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248942"/>
              <a:ext cx="158495" cy="158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452142"/>
              <a:ext cx="158495" cy="1584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4655341"/>
              <a:ext cx="158495" cy="158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858542"/>
              <a:ext cx="158495" cy="1584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5061742"/>
              <a:ext cx="158495" cy="1584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5264941"/>
              <a:ext cx="158495" cy="15849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3642207" y="5557023"/>
            <a:ext cx="4270375" cy="375285"/>
          </a:xfrm>
          <a:custGeom>
            <a:avLst/>
            <a:gdLst/>
            <a:ahLst/>
            <a:cxnLst/>
            <a:rect l="l" t="t" r="r" b="b"/>
            <a:pathLst>
              <a:path w="4270375" h="375285">
                <a:moveTo>
                  <a:pt x="4270279" y="0"/>
                </a:moveTo>
                <a:lnTo>
                  <a:pt x="4264752" y="49844"/>
                </a:lnTo>
                <a:lnTo>
                  <a:pt x="4249154" y="94633"/>
                </a:lnTo>
                <a:lnTo>
                  <a:pt x="4224961" y="132580"/>
                </a:lnTo>
                <a:lnTo>
                  <a:pt x="4193647" y="161898"/>
                </a:lnTo>
                <a:lnTo>
                  <a:pt x="4156687" y="180799"/>
                </a:lnTo>
                <a:lnTo>
                  <a:pt x="4115556" y="187497"/>
                </a:lnTo>
                <a:lnTo>
                  <a:pt x="2289862" y="187497"/>
                </a:lnTo>
                <a:lnTo>
                  <a:pt x="2248730" y="194195"/>
                </a:lnTo>
                <a:lnTo>
                  <a:pt x="2211770" y="213096"/>
                </a:lnTo>
                <a:lnTo>
                  <a:pt x="2180456" y="242414"/>
                </a:lnTo>
                <a:lnTo>
                  <a:pt x="2156264" y="280361"/>
                </a:lnTo>
                <a:lnTo>
                  <a:pt x="2140666" y="325150"/>
                </a:lnTo>
                <a:lnTo>
                  <a:pt x="2135140" y="374995"/>
                </a:lnTo>
                <a:lnTo>
                  <a:pt x="2129613" y="325150"/>
                </a:lnTo>
                <a:lnTo>
                  <a:pt x="2114015" y="280361"/>
                </a:lnTo>
                <a:lnTo>
                  <a:pt x="2089822" y="242414"/>
                </a:lnTo>
                <a:lnTo>
                  <a:pt x="2058508" y="213096"/>
                </a:lnTo>
                <a:lnTo>
                  <a:pt x="2021548" y="194195"/>
                </a:lnTo>
                <a:lnTo>
                  <a:pt x="1980417" y="187497"/>
                </a:lnTo>
                <a:lnTo>
                  <a:pt x="154722" y="187497"/>
                </a:lnTo>
                <a:lnTo>
                  <a:pt x="113591" y="180799"/>
                </a:lnTo>
                <a:lnTo>
                  <a:pt x="76631" y="161898"/>
                </a:lnTo>
                <a:lnTo>
                  <a:pt x="45317" y="132580"/>
                </a:lnTo>
                <a:lnTo>
                  <a:pt x="21124" y="94633"/>
                </a:lnTo>
                <a:lnTo>
                  <a:pt x="5526" y="49844"/>
                </a:lnTo>
                <a:lnTo>
                  <a:pt x="0" y="0"/>
                </a:lnTo>
              </a:path>
            </a:pathLst>
          </a:custGeom>
          <a:ln w="63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89700" y="3392722"/>
            <a:ext cx="377190" cy="2030730"/>
          </a:xfrm>
          <a:custGeom>
            <a:avLst/>
            <a:gdLst/>
            <a:ahLst/>
            <a:cxnLst/>
            <a:rect l="l" t="t" r="r" b="b"/>
            <a:pathLst>
              <a:path w="377190" h="2030729">
                <a:moveTo>
                  <a:pt x="2" y="0"/>
                </a:moveTo>
                <a:lnTo>
                  <a:pt x="50100" y="6335"/>
                </a:lnTo>
                <a:lnTo>
                  <a:pt x="95117" y="24215"/>
                </a:lnTo>
                <a:lnTo>
                  <a:pt x="133257" y="51948"/>
                </a:lnTo>
                <a:lnTo>
                  <a:pt x="162725" y="87844"/>
                </a:lnTo>
                <a:lnTo>
                  <a:pt x="181722" y="130212"/>
                </a:lnTo>
                <a:lnTo>
                  <a:pt x="188454" y="177363"/>
                </a:lnTo>
                <a:lnTo>
                  <a:pt x="188452" y="837994"/>
                </a:lnTo>
                <a:lnTo>
                  <a:pt x="195183" y="885144"/>
                </a:lnTo>
                <a:lnTo>
                  <a:pt x="214181" y="927512"/>
                </a:lnTo>
                <a:lnTo>
                  <a:pt x="243648" y="963409"/>
                </a:lnTo>
                <a:lnTo>
                  <a:pt x="281788" y="991142"/>
                </a:lnTo>
                <a:lnTo>
                  <a:pt x="326806" y="1009022"/>
                </a:lnTo>
                <a:lnTo>
                  <a:pt x="376904" y="1015358"/>
                </a:lnTo>
                <a:lnTo>
                  <a:pt x="326806" y="1021693"/>
                </a:lnTo>
                <a:lnTo>
                  <a:pt x="281788" y="1039573"/>
                </a:lnTo>
                <a:lnTo>
                  <a:pt x="243648" y="1067306"/>
                </a:lnTo>
                <a:lnTo>
                  <a:pt x="214181" y="1103202"/>
                </a:lnTo>
                <a:lnTo>
                  <a:pt x="195183" y="1145570"/>
                </a:lnTo>
                <a:lnTo>
                  <a:pt x="188452" y="1192720"/>
                </a:lnTo>
                <a:lnTo>
                  <a:pt x="188452" y="1853351"/>
                </a:lnTo>
                <a:lnTo>
                  <a:pt x="181720" y="1900501"/>
                </a:lnTo>
                <a:lnTo>
                  <a:pt x="162722" y="1942870"/>
                </a:lnTo>
                <a:lnTo>
                  <a:pt x="133255" y="1978766"/>
                </a:lnTo>
                <a:lnTo>
                  <a:pt x="95115" y="2006499"/>
                </a:lnTo>
                <a:lnTo>
                  <a:pt x="50098" y="2024379"/>
                </a:lnTo>
                <a:lnTo>
                  <a:pt x="0" y="2030715"/>
                </a:lnTo>
              </a:path>
            </a:pathLst>
          </a:custGeom>
          <a:ln w="63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57647" y="3964940"/>
            <a:ext cx="2009775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250"/>
              </a:spcBef>
            </a:pPr>
            <a:r>
              <a:rPr sz="2400" spc="-45" dirty="0">
                <a:latin typeface="Arial"/>
                <a:cs typeface="Arial"/>
              </a:rPr>
              <a:t>Di</a:t>
            </a:r>
            <a:r>
              <a:rPr sz="2400" spc="-85" dirty="0">
                <a:latin typeface="Arial"/>
                <a:cs typeface="Arial"/>
              </a:rPr>
              <a:t>m</a:t>
            </a:r>
            <a:r>
              <a:rPr sz="2400" spc="-9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ns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65" dirty="0">
                <a:latin typeface="Arial"/>
                <a:cs typeface="Arial"/>
              </a:rPr>
              <a:t>o</a:t>
            </a:r>
            <a:r>
              <a:rPr sz="2400" spc="-55" dirty="0">
                <a:latin typeface="Arial"/>
                <a:cs typeface="Arial"/>
              </a:rPr>
              <a:t>n</a:t>
            </a:r>
            <a:r>
              <a:rPr sz="2400" spc="130" dirty="0">
                <a:latin typeface="Arial"/>
                <a:cs typeface="Arial"/>
              </a:rPr>
              <a:t>/</a:t>
            </a:r>
            <a:r>
              <a:rPr sz="2400" spc="-55" dirty="0">
                <a:latin typeface="Arial"/>
                <a:cs typeface="Arial"/>
              </a:rPr>
              <a:t>s</a:t>
            </a:r>
            <a:r>
              <a:rPr sz="2400" spc="-50" dirty="0">
                <a:latin typeface="Arial"/>
                <a:cs typeface="Arial"/>
              </a:rPr>
              <a:t>i</a:t>
            </a:r>
            <a:r>
              <a:rPr sz="2400" spc="-125" dirty="0">
                <a:latin typeface="Arial"/>
                <a:cs typeface="Arial"/>
              </a:rPr>
              <a:t>z</a:t>
            </a:r>
            <a:r>
              <a:rPr sz="2400" spc="-60" dirty="0">
                <a:latin typeface="Arial"/>
                <a:cs typeface="Arial"/>
              </a:rPr>
              <a:t>e  </a:t>
            </a:r>
            <a:r>
              <a:rPr sz="2400" spc="-25" dirty="0">
                <a:latin typeface="Arial"/>
                <a:cs typeface="Arial"/>
              </a:rPr>
              <a:t>of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embeddings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27146" y="5839459"/>
            <a:ext cx="283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one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column </a:t>
            </a:r>
            <a:r>
              <a:rPr sz="2400" spc="-30" dirty="0">
                <a:latin typeface="Arial"/>
                <a:cs typeface="Arial"/>
              </a:rPr>
              <a:t>per 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1789" y="2904235"/>
            <a:ext cx="1511300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4330" marR="5080" indent="-342265">
              <a:lnSpc>
                <a:spcPts val="2810"/>
              </a:lnSpc>
              <a:spcBef>
                <a:spcPts val="250"/>
              </a:spcBef>
            </a:pPr>
            <a:r>
              <a:rPr sz="2400" spc="-4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m</a:t>
            </a:r>
            <a:r>
              <a:rPr sz="2400" spc="35" dirty="0">
                <a:latin typeface="Arial"/>
                <a:cs typeface="Arial"/>
              </a:rPr>
              <a:t>b</a:t>
            </a:r>
            <a:r>
              <a:rPr sz="2400" spc="-25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d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5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g  </a:t>
            </a:r>
            <a:r>
              <a:rPr sz="2400" spc="-4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86143" y="3635730"/>
            <a:ext cx="189230" cy="415925"/>
          </a:xfrm>
          <a:custGeom>
            <a:avLst/>
            <a:gdLst/>
            <a:ahLst/>
            <a:cxnLst/>
            <a:rect l="l" t="t" r="r" b="b"/>
            <a:pathLst>
              <a:path w="189230" h="415925">
                <a:moveTo>
                  <a:pt x="151068" y="346861"/>
                </a:moveTo>
                <a:lnTo>
                  <a:pt x="119097" y="360918"/>
                </a:lnTo>
                <a:lnTo>
                  <a:pt x="184645" y="415338"/>
                </a:lnTo>
                <a:lnTo>
                  <a:pt x="187340" y="360822"/>
                </a:lnTo>
                <a:lnTo>
                  <a:pt x="158759" y="360822"/>
                </a:lnTo>
                <a:lnTo>
                  <a:pt x="156885" y="360091"/>
                </a:lnTo>
                <a:lnTo>
                  <a:pt x="151068" y="346861"/>
                </a:lnTo>
                <a:close/>
              </a:path>
              <a:path w="189230" h="415925">
                <a:moveTo>
                  <a:pt x="156881" y="344305"/>
                </a:moveTo>
                <a:lnTo>
                  <a:pt x="151068" y="346861"/>
                </a:lnTo>
                <a:lnTo>
                  <a:pt x="156885" y="360091"/>
                </a:lnTo>
                <a:lnTo>
                  <a:pt x="158759" y="360822"/>
                </a:lnTo>
                <a:lnTo>
                  <a:pt x="161969" y="359410"/>
                </a:lnTo>
                <a:lnTo>
                  <a:pt x="162698" y="357536"/>
                </a:lnTo>
                <a:lnTo>
                  <a:pt x="156881" y="344305"/>
                </a:lnTo>
                <a:close/>
              </a:path>
              <a:path w="189230" h="415925">
                <a:moveTo>
                  <a:pt x="188852" y="330248"/>
                </a:moveTo>
                <a:lnTo>
                  <a:pt x="156881" y="344305"/>
                </a:lnTo>
                <a:lnTo>
                  <a:pt x="162698" y="357536"/>
                </a:lnTo>
                <a:lnTo>
                  <a:pt x="161969" y="359410"/>
                </a:lnTo>
                <a:lnTo>
                  <a:pt x="158759" y="360822"/>
                </a:lnTo>
                <a:lnTo>
                  <a:pt x="187340" y="360822"/>
                </a:lnTo>
                <a:lnTo>
                  <a:pt x="188852" y="330248"/>
                </a:lnTo>
                <a:close/>
              </a:path>
              <a:path w="189230" h="415925">
                <a:moveTo>
                  <a:pt x="3939" y="0"/>
                </a:moveTo>
                <a:lnTo>
                  <a:pt x="729" y="1410"/>
                </a:lnTo>
                <a:lnTo>
                  <a:pt x="0" y="3284"/>
                </a:lnTo>
                <a:lnTo>
                  <a:pt x="151068" y="346861"/>
                </a:lnTo>
                <a:lnTo>
                  <a:pt x="156881" y="344305"/>
                </a:lnTo>
                <a:lnTo>
                  <a:pt x="5812" y="728"/>
                </a:lnTo>
                <a:lnTo>
                  <a:pt x="393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09116" y="2517140"/>
            <a:ext cx="3080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embedding vector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for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6340" y="2873755"/>
            <a:ext cx="1766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specific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83082" y="3234701"/>
            <a:ext cx="1087755" cy="890269"/>
          </a:xfrm>
          <a:custGeom>
            <a:avLst/>
            <a:gdLst/>
            <a:ahLst/>
            <a:cxnLst/>
            <a:rect l="l" t="t" r="r" b="b"/>
            <a:pathLst>
              <a:path w="1087754" h="890270">
                <a:moveTo>
                  <a:pt x="34848" y="812518"/>
                </a:moveTo>
                <a:lnTo>
                  <a:pt x="0" y="890258"/>
                </a:lnTo>
                <a:lnTo>
                  <a:pt x="83102" y="871493"/>
                </a:lnTo>
                <a:lnTo>
                  <a:pt x="68474" y="853615"/>
                </a:lnTo>
                <a:lnTo>
                  <a:pt x="49799" y="853615"/>
                </a:lnTo>
                <a:lnTo>
                  <a:pt x="47798" y="853415"/>
                </a:lnTo>
                <a:lnTo>
                  <a:pt x="45579" y="850700"/>
                </a:lnTo>
                <a:lnTo>
                  <a:pt x="45778" y="848700"/>
                </a:lnTo>
                <a:lnTo>
                  <a:pt x="56964" y="839547"/>
                </a:lnTo>
                <a:lnTo>
                  <a:pt x="34848" y="812518"/>
                </a:lnTo>
                <a:close/>
              </a:path>
              <a:path w="1087754" h="890270">
                <a:moveTo>
                  <a:pt x="56964" y="839547"/>
                </a:moveTo>
                <a:lnTo>
                  <a:pt x="45778" y="848700"/>
                </a:lnTo>
                <a:lnTo>
                  <a:pt x="45579" y="850700"/>
                </a:lnTo>
                <a:lnTo>
                  <a:pt x="47798" y="853415"/>
                </a:lnTo>
                <a:lnTo>
                  <a:pt x="49799" y="853615"/>
                </a:lnTo>
                <a:lnTo>
                  <a:pt x="60985" y="844462"/>
                </a:lnTo>
                <a:lnTo>
                  <a:pt x="56964" y="839547"/>
                </a:lnTo>
                <a:close/>
              </a:path>
              <a:path w="1087754" h="890270">
                <a:moveTo>
                  <a:pt x="60985" y="844462"/>
                </a:moveTo>
                <a:lnTo>
                  <a:pt x="49799" y="853615"/>
                </a:lnTo>
                <a:lnTo>
                  <a:pt x="68474" y="853615"/>
                </a:lnTo>
                <a:lnTo>
                  <a:pt x="60985" y="844462"/>
                </a:lnTo>
                <a:close/>
              </a:path>
              <a:path w="1087754" h="890270">
                <a:moveTo>
                  <a:pt x="1083077" y="0"/>
                </a:moveTo>
                <a:lnTo>
                  <a:pt x="56964" y="839547"/>
                </a:lnTo>
                <a:lnTo>
                  <a:pt x="60985" y="844462"/>
                </a:lnTo>
                <a:lnTo>
                  <a:pt x="1087098" y="4914"/>
                </a:lnTo>
                <a:lnTo>
                  <a:pt x="1087299" y="2914"/>
                </a:lnTo>
                <a:lnTo>
                  <a:pt x="1085077" y="199"/>
                </a:lnTo>
                <a:lnTo>
                  <a:pt x="1083077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93491" y="4074667"/>
            <a:ext cx="100456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Cambria Math"/>
                <a:cs typeface="Cambria Math"/>
              </a:rPr>
              <a:t>𝐙</a:t>
            </a:r>
            <a:r>
              <a:rPr sz="4800" spc="175" dirty="0">
                <a:latin typeface="Cambria Math"/>
                <a:cs typeface="Cambria Math"/>
              </a:rPr>
              <a:t> </a:t>
            </a:r>
            <a:r>
              <a:rPr sz="4800" dirty="0">
                <a:latin typeface="Cambria Math"/>
                <a:cs typeface="Cambria Math"/>
              </a:rPr>
              <a:t>=</a:t>
            </a:r>
            <a:endParaRPr sz="4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208" y="289161"/>
            <a:ext cx="488899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830184" cy="48323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65"/>
              </a:spcBef>
            </a:pPr>
            <a:r>
              <a:rPr sz="3200" spc="-10" dirty="0">
                <a:latin typeface="Calibri"/>
                <a:cs typeface="Calibri"/>
              </a:rPr>
              <a:t>Simplest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encoding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approach: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Encoder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just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an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embedding-lookup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3000">
              <a:latin typeface="Calibri"/>
              <a:cs typeface="Calibri"/>
            </a:endParaRPr>
          </a:p>
          <a:p>
            <a:pPr marL="2406015" marR="1291590" indent="-1067435">
              <a:lnSpc>
                <a:spcPct val="101899"/>
              </a:lnSpc>
            </a:pPr>
            <a:r>
              <a:rPr sz="3200" b="1" spc="-15" dirty="0">
                <a:latin typeface="Calibri"/>
                <a:cs typeface="Calibri"/>
              </a:rPr>
              <a:t>Each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node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assigned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unique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embedding</a:t>
            </a:r>
            <a:r>
              <a:rPr sz="3200" b="1" spc="-15" dirty="0">
                <a:latin typeface="Calibri"/>
                <a:cs typeface="Calibri"/>
              </a:rPr>
              <a:t> vector</a:t>
            </a:r>
            <a:endParaRPr sz="3200">
              <a:latin typeface="Calibri"/>
              <a:cs typeface="Calibri"/>
            </a:endParaRPr>
          </a:p>
          <a:p>
            <a:pPr marL="1493520" marR="1447800" indent="364490">
              <a:lnSpc>
                <a:spcPts val="3790"/>
              </a:lnSpc>
              <a:spcBef>
                <a:spcPts val="120"/>
              </a:spcBef>
            </a:pPr>
            <a:r>
              <a:rPr sz="3200" spc="-5" dirty="0">
                <a:latin typeface="Calibri"/>
                <a:cs typeface="Calibri"/>
              </a:rPr>
              <a:t>(i.e., </a:t>
            </a:r>
            <a:r>
              <a:rPr sz="3200" spc="-15" dirty="0">
                <a:latin typeface="Calibri"/>
                <a:cs typeface="Calibri"/>
              </a:rPr>
              <a:t>we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directly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optimize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embedding 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each node)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5750">
              <a:latin typeface="Calibri"/>
              <a:cs typeface="Calibri"/>
            </a:endParaRPr>
          </a:p>
          <a:p>
            <a:pPr marL="12700"/>
            <a:r>
              <a:rPr sz="3200" spc="-15" dirty="0">
                <a:latin typeface="Calibri"/>
                <a:cs typeface="Calibri"/>
              </a:rPr>
              <a:t>Many</a:t>
            </a:r>
            <a:r>
              <a:rPr sz="3200" spc="-5" dirty="0">
                <a:latin typeface="Calibri"/>
                <a:cs typeface="Calibri"/>
              </a:rPr>
              <a:t> methods: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DeepWalk,</a:t>
            </a:r>
            <a:r>
              <a:rPr sz="3200" spc="-5" dirty="0">
                <a:latin typeface="Calibri"/>
                <a:cs typeface="Calibri"/>
              </a:rPr>
              <a:t> node2vec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15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408" y="325699"/>
            <a:ext cx="528828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04009" y="1252365"/>
            <a:ext cx="8717591" cy="361316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708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Encoder</a:t>
            </a:r>
            <a:r>
              <a:rPr sz="3200" b="1" spc="-1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BB76D"/>
                </a:solidFill>
                <a:latin typeface="Calibri"/>
                <a:cs typeface="Calibri"/>
              </a:rPr>
              <a:t>+</a:t>
            </a: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 Decoder</a:t>
            </a:r>
            <a:r>
              <a:rPr sz="3200" b="1" spc="-15" dirty="0">
                <a:solidFill>
                  <a:srgbClr val="6BB76D"/>
                </a:solidFill>
                <a:latin typeface="Calibri"/>
                <a:cs typeface="Calibri"/>
              </a:rPr>
              <a:t> Framework</a:t>
            </a:r>
            <a:endParaRPr sz="3200" dirty="0">
              <a:latin typeface="Calibri"/>
              <a:cs typeface="Calibri"/>
            </a:endParaRPr>
          </a:p>
          <a:p>
            <a:pPr marL="6635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63575" algn="l"/>
              </a:tabLst>
            </a:pPr>
            <a:r>
              <a:rPr sz="2800" spc="-5" dirty="0">
                <a:latin typeface="Calibri"/>
                <a:cs typeface="Calibri"/>
              </a:rPr>
              <a:t>Shallow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encoder: embedding</a:t>
            </a:r>
            <a:r>
              <a:rPr sz="2800" spc="-10" dirty="0">
                <a:latin typeface="Calibri"/>
                <a:cs typeface="Calibri"/>
              </a:rPr>
              <a:t> lookup</a:t>
            </a:r>
            <a:endParaRPr sz="2800" dirty="0">
              <a:latin typeface="Calibri"/>
              <a:cs typeface="Calibri"/>
            </a:endParaRPr>
          </a:p>
          <a:p>
            <a:pPr marL="663575" marR="283845" lvl="1" indent="-274320">
              <a:lnSpc>
                <a:spcPts val="3290"/>
              </a:lnSpc>
              <a:spcBef>
                <a:spcPts val="915"/>
              </a:spcBef>
              <a:buClr>
                <a:srgbClr val="60B5CC"/>
              </a:buClr>
              <a:buFont typeface="Wingdings"/>
              <a:buChar char=""/>
              <a:tabLst>
                <a:tab pos="663575" algn="l"/>
              </a:tabLst>
            </a:pPr>
            <a:r>
              <a:rPr sz="2800" spc="-25" dirty="0">
                <a:latin typeface="Calibri"/>
                <a:cs typeface="Calibri"/>
              </a:rPr>
              <a:t>Parameters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optimize: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𝐙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contains</a:t>
            </a:r>
            <a:r>
              <a:rPr sz="2800" dirty="0">
                <a:latin typeface="Calibri"/>
                <a:cs typeface="Calibri"/>
              </a:rPr>
              <a:t> node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embeddings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lang="en-US" sz="2800" spc="415" dirty="0">
                <a:latin typeface="Cambria Math"/>
                <a:cs typeface="Cambria Math"/>
              </a:rPr>
              <a:t>  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all nodes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𝑢</a:t>
            </a:r>
            <a:r>
              <a:rPr sz="2800" spc="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∈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𝑉</a:t>
            </a:r>
          </a:p>
          <a:p>
            <a:pPr marL="663575" lvl="1" indent="-274955"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635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 </a:t>
            </a:r>
            <a:r>
              <a:rPr sz="2800" spc="-15" dirty="0">
                <a:latin typeface="Calibri"/>
                <a:cs typeface="Calibri"/>
              </a:rPr>
              <a:t>cover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deep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encoders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(GNNs)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the future</a:t>
            </a:r>
            <a:endParaRPr sz="2800" dirty="0">
              <a:latin typeface="Calibri"/>
              <a:cs typeface="Calibri"/>
            </a:endParaRPr>
          </a:p>
          <a:p>
            <a:pPr lvl="1">
              <a:spcBef>
                <a:spcPts val="55"/>
              </a:spcBef>
              <a:buClr>
                <a:srgbClr val="60B5CC"/>
              </a:buClr>
              <a:buFont typeface="Wingdings"/>
              <a:buChar char=""/>
            </a:pPr>
            <a:endParaRPr sz="3750" dirty="0">
              <a:latin typeface="Calibri"/>
              <a:cs typeface="Calibri"/>
            </a:endParaRPr>
          </a:p>
          <a:p>
            <a:pPr marL="663575" lvl="1" indent="-274955">
              <a:buClr>
                <a:srgbClr val="60B5CC"/>
              </a:buClr>
              <a:buFont typeface="Wingdings"/>
              <a:buChar char=""/>
              <a:tabLst>
                <a:tab pos="663575" algn="l"/>
              </a:tabLst>
            </a:pPr>
            <a:r>
              <a:rPr sz="2800" b="1" spc="-5" dirty="0">
                <a:latin typeface="Calibri"/>
                <a:cs typeface="Calibri"/>
              </a:rPr>
              <a:t>Decoder: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 </a:t>
            </a:r>
            <a:r>
              <a:rPr sz="2800" spc="-25" dirty="0">
                <a:latin typeface="Calibri"/>
                <a:cs typeface="Calibri"/>
              </a:rPr>
              <a:t>similarity.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16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2463" y="4916932"/>
            <a:ext cx="7138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325120" algn="l"/>
                <a:tab pos="4166235" algn="l"/>
              </a:tabLst>
            </a:pPr>
            <a:r>
              <a:rPr sz="2800" b="1" spc="-10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bj</a:t>
            </a:r>
            <a:r>
              <a:rPr sz="2800" b="1" dirty="0">
                <a:latin typeface="Calibri"/>
                <a:cs typeface="Calibri"/>
              </a:rPr>
              <a:t>ect</a:t>
            </a:r>
            <a:r>
              <a:rPr sz="2800" b="1" spc="-5" dirty="0">
                <a:latin typeface="Calibri"/>
                <a:cs typeface="Calibri"/>
              </a:rPr>
              <a:t>i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e: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xi</a:t>
            </a:r>
            <a:r>
              <a:rPr sz="2800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70" dirty="0">
                <a:latin typeface="Calibri"/>
                <a:cs typeface="Calibri"/>
              </a:rPr>
              <a:t>z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lang="en-US" sz="2800" spc="1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6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(</a:t>
            </a:r>
            <a:r>
              <a:rPr sz="2800" spc="75" dirty="0">
                <a:latin typeface="Cambria Math"/>
                <a:cs typeface="Cambria Math"/>
              </a:rPr>
              <a:t>𝑢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80" dirty="0">
                <a:latin typeface="Cambria Math"/>
                <a:cs typeface="Cambria Math"/>
              </a:rPr>
              <a:t>𝑣</a:t>
            </a:r>
            <a:r>
              <a:rPr sz="28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4883" y="5349747"/>
            <a:ext cx="2239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similar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08439-B30C-4D6F-808C-D9F173E3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20" y="2957838"/>
            <a:ext cx="421058" cy="38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C1F6E-F554-4494-8285-65C4FF417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128" y="4916933"/>
            <a:ext cx="759560" cy="4521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502" y="319604"/>
            <a:ext cx="7687056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9755"/>
            <a:ext cx="802005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309245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spc="-30" dirty="0">
                <a:latin typeface="Calibri"/>
                <a:cs typeface="Calibri"/>
              </a:rPr>
              <a:t>Key </a:t>
            </a:r>
            <a:r>
              <a:rPr sz="3000" spc="-5" dirty="0">
                <a:latin typeface="Calibri"/>
                <a:cs typeface="Calibri"/>
              </a:rPr>
              <a:t>choice </a:t>
            </a:r>
            <a:r>
              <a:rPr sz="3000" dirty="0">
                <a:latin typeface="Calibri"/>
                <a:cs typeface="Calibri"/>
              </a:rPr>
              <a:t>of </a:t>
            </a:r>
            <a:r>
              <a:rPr sz="3000" spc="-5" dirty="0">
                <a:latin typeface="Calibri"/>
                <a:cs typeface="Calibri"/>
              </a:rPr>
              <a:t>methods is </a:t>
            </a:r>
            <a:r>
              <a:rPr sz="3000" b="1" spc="-5" dirty="0">
                <a:solidFill>
                  <a:srgbClr val="0070C0"/>
                </a:solidFill>
                <a:latin typeface="Calibri"/>
                <a:cs typeface="Calibri"/>
              </a:rPr>
              <a:t>how </a:t>
            </a:r>
            <a:r>
              <a:rPr sz="3000" b="1" spc="-10" dirty="0">
                <a:solidFill>
                  <a:srgbClr val="0070C0"/>
                </a:solidFill>
                <a:latin typeface="Calibri"/>
                <a:cs typeface="Calibri"/>
              </a:rPr>
              <a:t>they </a:t>
            </a:r>
            <a:r>
              <a:rPr sz="3000" b="1" spc="-5" dirty="0">
                <a:solidFill>
                  <a:srgbClr val="0070C0"/>
                </a:solidFill>
                <a:latin typeface="Calibri"/>
                <a:cs typeface="Calibri"/>
              </a:rPr>
              <a:t>define node </a:t>
            </a:r>
            <a:r>
              <a:rPr sz="3000" b="1" spc="-6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0070C0"/>
                </a:solidFill>
                <a:latin typeface="Calibri"/>
                <a:cs typeface="Calibri"/>
              </a:rPr>
              <a:t>similarity.</a:t>
            </a:r>
            <a:endParaRPr sz="3000">
              <a:latin typeface="Calibri"/>
              <a:cs typeface="Calibri"/>
            </a:endParaRPr>
          </a:p>
          <a:p>
            <a:pPr marL="332740" marR="577850" indent="-320040">
              <a:spcBef>
                <a:spcPts val="259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spc="-5" dirty="0">
                <a:latin typeface="Calibri"/>
                <a:cs typeface="Calibri"/>
              </a:rPr>
              <a:t>Should </a:t>
            </a:r>
            <a:r>
              <a:rPr sz="3000" spc="-10" dirty="0">
                <a:latin typeface="Calibri"/>
                <a:cs typeface="Calibri"/>
              </a:rPr>
              <a:t>two </a:t>
            </a:r>
            <a:r>
              <a:rPr sz="3000" spc="-5" dirty="0">
                <a:latin typeface="Calibri"/>
                <a:cs typeface="Calibri"/>
              </a:rPr>
              <a:t>nodes </a:t>
            </a:r>
            <a:r>
              <a:rPr sz="3000" spc="-25" dirty="0">
                <a:latin typeface="Calibri"/>
                <a:cs typeface="Calibri"/>
              </a:rPr>
              <a:t>have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5" dirty="0">
                <a:latin typeface="Calibri"/>
                <a:cs typeface="Calibri"/>
              </a:rPr>
              <a:t>similar embedding if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they…</a:t>
            </a:r>
            <a:endParaRPr sz="3000">
              <a:latin typeface="Calibri"/>
              <a:cs typeface="Calibri"/>
            </a:endParaRPr>
          </a:p>
          <a:p>
            <a:pPr marL="625475" lvl="1" indent="-274955">
              <a:spcBef>
                <a:spcPts val="600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are linked?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share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neighbors?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505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have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similar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“structural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roles”?</a:t>
            </a:r>
            <a:endParaRPr sz="2400">
              <a:latin typeface="Calibri"/>
              <a:cs typeface="Calibri"/>
            </a:endParaRPr>
          </a:p>
          <a:p>
            <a:pPr marL="332740" marR="5080" indent="-320040">
              <a:lnSpc>
                <a:spcPct val="99600"/>
              </a:lnSpc>
              <a:spcBef>
                <a:spcPts val="4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 now learn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 similarity</a:t>
            </a:r>
            <a:r>
              <a:rPr sz="2800" spc="-10" dirty="0">
                <a:latin typeface="Calibri"/>
                <a:cs typeface="Calibri"/>
              </a:rPr>
              <a:t> definition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random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walks</a:t>
            </a:r>
            <a:r>
              <a:rPr sz="2800" spc="-15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optimize</a:t>
            </a:r>
            <a:r>
              <a:rPr sz="2800" spc="-5" dirty="0">
                <a:latin typeface="Calibri"/>
                <a:cs typeface="Calibri"/>
              </a:rPr>
              <a:t> embeddings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such a </a:t>
            </a:r>
            <a:r>
              <a:rPr sz="2800" spc="-5" dirty="0">
                <a:latin typeface="Calibri"/>
                <a:cs typeface="Calibri"/>
              </a:rPr>
              <a:t>similarity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measure.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17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131" y="325701"/>
            <a:ext cx="6601968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39192" y="1174569"/>
            <a:ext cx="8079105" cy="5291833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49530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This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unsupervised/self-supervised</a:t>
            </a:r>
            <a:r>
              <a:rPr sz="3200" b="1" spc="-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way</a:t>
            </a:r>
            <a:r>
              <a:rPr sz="3200" dirty="0">
                <a:latin typeface="Calibri"/>
                <a:cs typeface="Calibri"/>
              </a:rPr>
              <a:t> of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r>
              <a:rPr sz="3200" dirty="0">
                <a:latin typeface="Calibri"/>
                <a:cs typeface="Calibri"/>
              </a:rPr>
              <a:t> node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</a:t>
            </a: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5" dirty="0">
                <a:latin typeface="Calibri"/>
                <a:cs typeface="Calibri"/>
              </a:rPr>
              <a:t> 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not </a:t>
            </a:r>
            <a:r>
              <a:rPr sz="2800" spc="-5" dirty="0">
                <a:latin typeface="Calibri"/>
                <a:cs typeface="Calibri"/>
              </a:rPr>
              <a:t>utilizing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not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utilizing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625475" marR="5080" lvl="1" indent="-274320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goal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directly </a:t>
            </a:r>
            <a:r>
              <a:rPr sz="2800" spc="-15" dirty="0">
                <a:latin typeface="Calibri"/>
                <a:cs typeface="Calibri"/>
              </a:rPr>
              <a:t>estimate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coordinates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(i.e.,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embedding)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5" dirty="0">
                <a:latin typeface="Calibri"/>
                <a:cs typeface="Calibri"/>
              </a:rPr>
              <a:t>node </a:t>
            </a:r>
            <a:r>
              <a:rPr sz="2800" dirty="0">
                <a:latin typeface="Calibri"/>
                <a:cs typeface="Calibri"/>
              </a:rPr>
              <a:t>so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some</a:t>
            </a:r>
            <a:r>
              <a:rPr sz="2800" spc="-5" dirty="0">
                <a:latin typeface="Calibri"/>
                <a:cs typeface="Calibri"/>
              </a:rPr>
              <a:t> aspect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network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structure (captured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DEC)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preserved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These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E66C7D"/>
                </a:solidFill>
                <a:latin typeface="Calibri"/>
                <a:cs typeface="Calibri"/>
              </a:rPr>
              <a:t>task</a:t>
            </a:r>
            <a:r>
              <a:rPr sz="3200" b="1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E66C7D"/>
                </a:solidFill>
                <a:latin typeface="Calibri"/>
                <a:cs typeface="Calibri"/>
              </a:rPr>
              <a:t>independent</a:t>
            </a:r>
            <a:endParaRPr sz="3200" dirty="0">
              <a:latin typeface="Calibri"/>
              <a:cs typeface="Calibri"/>
            </a:endParaRPr>
          </a:p>
          <a:p>
            <a:pPr marL="625475" marR="342265" lvl="1" indent="-274320">
              <a:lnSpc>
                <a:spcPts val="3290"/>
              </a:lnSpc>
              <a:spcBef>
                <a:spcPts val="83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-15" dirty="0">
                <a:latin typeface="Calibri"/>
                <a:cs typeface="Calibri"/>
              </a:rPr>
              <a:t> 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 </a:t>
            </a:r>
            <a:r>
              <a:rPr sz="2800" spc="-15" dirty="0">
                <a:latin typeface="Calibri"/>
                <a:cs typeface="Calibri"/>
              </a:rPr>
              <a:t>trained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specific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task</a:t>
            </a:r>
            <a:r>
              <a:rPr sz="2800" dirty="0">
                <a:latin typeface="Calibri"/>
                <a:cs typeface="Calibri"/>
              </a:rPr>
              <a:t> but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be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task.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18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EDEFBC1-135D-4184-ADD8-C4552C4C8F3F}"/>
              </a:ext>
            </a:extLst>
          </p:cNvPr>
          <p:cNvSpPr txBox="1"/>
          <p:nvPr/>
        </p:nvSpPr>
        <p:spPr>
          <a:xfrm>
            <a:off x="1630838" y="2511478"/>
            <a:ext cx="836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Random Walk Approaches for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267424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495" y="307640"/>
            <a:ext cx="7936992" cy="5577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07484" y="3154737"/>
            <a:ext cx="7343140" cy="1538605"/>
            <a:chOff x="149014" y="4024313"/>
            <a:chExt cx="7343140" cy="1538605"/>
          </a:xfrm>
        </p:grpSpPr>
        <p:sp>
          <p:nvSpPr>
            <p:cNvPr id="4" name="object 4"/>
            <p:cNvSpPr/>
            <p:nvPr/>
          </p:nvSpPr>
          <p:spPr>
            <a:xfrm>
              <a:off x="1422399" y="4499814"/>
              <a:ext cx="933450" cy="142875"/>
            </a:xfrm>
            <a:custGeom>
              <a:avLst/>
              <a:gdLst/>
              <a:ahLst/>
              <a:cxnLst/>
              <a:rect l="l" t="t" r="r" b="b"/>
              <a:pathLst>
                <a:path w="933450" h="142875">
                  <a:moveTo>
                    <a:pt x="790249" y="0"/>
                  </a:moveTo>
                  <a:lnTo>
                    <a:pt x="835969" y="57149"/>
                  </a:lnTo>
                  <a:lnTo>
                    <a:pt x="847399" y="57150"/>
                  </a:lnTo>
                  <a:lnTo>
                    <a:pt x="847399" y="85725"/>
                  </a:lnTo>
                  <a:lnTo>
                    <a:pt x="835969" y="85725"/>
                  </a:lnTo>
                  <a:lnTo>
                    <a:pt x="790249" y="142875"/>
                  </a:lnTo>
                  <a:lnTo>
                    <a:pt x="904549" y="85725"/>
                  </a:lnTo>
                  <a:lnTo>
                    <a:pt x="847399" y="85725"/>
                  </a:lnTo>
                  <a:lnTo>
                    <a:pt x="904552" y="85723"/>
                  </a:lnTo>
                  <a:lnTo>
                    <a:pt x="933124" y="71437"/>
                  </a:lnTo>
                  <a:lnTo>
                    <a:pt x="790249" y="0"/>
                  </a:lnTo>
                  <a:close/>
                </a:path>
                <a:path w="933450" h="142875">
                  <a:moveTo>
                    <a:pt x="847399" y="71437"/>
                  </a:moveTo>
                  <a:lnTo>
                    <a:pt x="835969" y="85724"/>
                  </a:lnTo>
                  <a:lnTo>
                    <a:pt x="847399" y="85725"/>
                  </a:lnTo>
                  <a:lnTo>
                    <a:pt x="847399" y="71437"/>
                  </a:lnTo>
                  <a:close/>
                </a:path>
                <a:path w="933450" h="142875">
                  <a:moveTo>
                    <a:pt x="0" y="57148"/>
                  </a:moveTo>
                  <a:lnTo>
                    <a:pt x="0" y="85723"/>
                  </a:lnTo>
                  <a:lnTo>
                    <a:pt x="835970" y="85723"/>
                  </a:lnTo>
                  <a:lnTo>
                    <a:pt x="847399" y="71437"/>
                  </a:lnTo>
                  <a:lnTo>
                    <a:pt x="835969" y="57149"/>
                  </a:lnTo>
                  <a:lnTo>
                    <a:pt x="0" y="57148"/>
                  </a:lnTo>
                  <a:close/>
                </a:path>
                <a:path w="933450" h="142875">
                  <a:moveTo>
                    <a:pt x="835969" y="57149"/>
                  </a:moveTo>
                  <a:lnTo>
                    <a:pt x="847399" y="71437"/>
                  </a:lnTo>
                  <a:lnTo>
                    <a:pt x="847399" y="57150"/>
                  </a:lnTo>
                  <a:lnTo>
                    <a:pt x="835969" y="5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9639" y="4643267"/>
              <a:ext cx="616585" cy="919480"/>
            </a:xfrm>
            <a:custGeom>
              <a:avLst/>
              <a:gdLst/>
              <a:ahLst/>
              <a:cxnLst/>
              <a:rect l="l" t="t" r="r" b="b"/>
              <a:pathLst>
                <a:path w="616585" h="919479">
                  <a:moveTo>
                    <a:pt x="0" y="771770"/>
                  </a:moveTo>
                  <a:lnTo>
                    <a:pt x="61163" y="919335"/>
                  </a:lnTo>
                  <a:lnTo>
                    <a:pt x="110427" y="836090"/>
                  </a:lnTo>
                  <a:lnTo>
                    <a:pt x="81316" y="836090"/>
                  </a:lnTo>
                  <a:lnTo>
                    <a:pt x="53012" y="832319"/>
                  </a:lnTo>
                  <a:lnTo>
                    <a:pt x="53163" y="831199"/>
                  </a:lnTo>
                  <a:lnTo>
                    <a:pt x="54718" y="822283"/>
                  </a:lnTo>
                  <a:lnTo>
                    <a:pt x="0" y="771770"/>
                  </a:lnTo>
                  <a:close/>
                </a:path>
                <a:path w="616585" h="919479">
                  <a:moveTo>
                    <a:pt x="54718" y="822283"/>
                  </a:moveTo>
                  <a:lnTo>
                    <a:pt x="53163" y="831199"/>
                  </a:lnTo>
                  <a:lnTo>
                    <a:pt x="53012" y="832319"/>
                  </a:lnTo>
                  <a:lnTo>
                    <a:pt x="81316" y="836090"/>
                  </a:lnTo>
                  <a:lnTo>
                    <a:pt x="81708" y="833824"/>
                  </a:lnTo>
                  <a:lnTo>
                    <a:pt x="67221" y="833824"/>
                  </a:lnTo>
                  <a:lnTo>
                    <a:pt x="54718" y="822283"/>
                  </a:lnTo>
                  <a:close/>
                </a:path>
                <a:path w="616585" h="919479">
                  <a:moveTo>
                    <a:pt x="142518" y="781865"/>
                  </a:moveTo>
                  <a:lnTo>
                    <a:pt x="83673" y="822471"/>
                  </a:lnTo>
                  <a:lnTo>
                    <a:pt x="81316" y="836090"/>
                  </a:lnTo>
                  <a:lnTo>
                    <a:pt x="110427" y="836090"/>
                  </a:lnTo>
                  <a:lnTo>
                    <a:pt x="142518" y="781865"/>
                  </a:lnTo>
                  <a:close/>
                </a:path>
                <a:path w="616585" h="919479">
                  <a:moveTo>
                    <a:pt x="587937" y="0"/>
                  </a:moveTo>
                  <a:lnTo>
                    <a:pt x="586385" y="43013"/>
                  </a:lnTo>
                  <a:lnTo>
                    <a:pt x="581931" y="84700"/>
                  </a:lnTo>
                  <a:lnTo>
                    <a:pt x="574765" y="125764"/>
                  </a:lnTo>
                  <a:lnTo>
                    <a:pt x="565076" y="165859"/>
                  </a:lnTo>
                  <a:lnTo>
                    <a:pt x="553064" y="204636"/>
                  </a:lnTo>
                  <a:lnTo>
                    <a:pt x="538929" y="241744"/>
                  </a:lnTo>
                  <a:lnTo>
                    <a:pt x="522875" y="276834"/>
                  </a:lnTo>
                  <a:lnTo>
                    <a:pt x="485862" y="339557"/>
                  </a:lnTo>
                  <a:lnTo>
                    <a:pt x="443815" y="390010"/>
                  </a:lnTo>
                  <a:lnTo>
                    <a:pt x="398731" y="425479"/>
                  </a:lnTo>
                  <a:lnTo>
                    <a:pt x="353469" y="443449"/>
                  </a:lnTo>
                  <a:lnTo>
                    <a:pt x="318263" y="446323"/>
                  </a:lnTo>
                  <a:lnTo>
                    <a:pt x="304162" y="448444"/>
                  </a:lnTo>
                  <a:lnTo>
                    <a:pt x="262906" y="462859"/>
                  </a:lnTo>
                  <a:lnTo>
                    <a:pt x="224204" y="487672"/>
                  </a:lnTo>
                  <a:lnTo>
                    <a:pt x="176095" y="535090"/>
                  </a:lnTo>
                  <a:lnTo>
                    <a:pt x="133670" y="595788"/>
                  </a:lnTo>
                  <a:lnTo>
                    <a:pt x="114944" y="630278"/>
                  </a:lnTo>
                  <a:lnTo>
                    <a:pt x="98097" y="667096"/>
                  </a:lnTo>
                  <a:lnTo>
                    <a:pt x="83308" y="705920"/>
                  </a:lnTo>
                  <a:lnTo>
                    <a:pt x="70760" y="746428"/>
                  </a:lnTo>
                  <a:lnTo>
                    <a:pt x="60647" y="788295"/>
                  </a:lnTo>
                  <a:lnTo>
                    <a:pt x="54718" y="822283"/>
                  </a:lnTo>
                  <a:lnTo>
                    <a:pt x="67221" y="833824"/>
                  </a:lnTo>
                  <a:lnTo>
                    <a:pt x="83673" y="822471"/>
                  </a:lnTo>
                  <a:lnTo>
                    <a:pt x="88428" y="794986"/>
                  </a:lnTo>
                  <a:lnTo>
                    <a:pt x="98063" y="754863"/>
                  </a:lnTo>
                  <a:lnTo>
                    <a:pt x="110018" y="716074"/>
                  </a:lnTo>
                  <a:lnTo>
                    <a:pt x="124091" y="678964"/>
                  </a:lnTo>
                  <a:lnTo>
                    <a:pt x="140069" y="643888"/>
                  </a:lnTo>
                  <a:lnTo>
                    <a:pt x="176861" y="581232"/>
                  </a:lnTo>
                  <a:lnTo>
                    <a:pt x="218513" y="530879"/>
                  </a:lnTo>
                  <a:lnTo>
                    <a:pt x="263377" y="495159"/>
                  </a:lnTo>
                  <a:lnTo>
                    <a:pt x="308558" y="476679"/>
                  </a:lnTo>
                  <a:lnTo>
                    <a:pt x="346564" y="473377"/>
                  </a:lnTo>
                  <a:lnTo>
                    <a:pt x="360567" y="471129"/>
                  </a:lnTo>
                  <a:lnTo>
                    <a:pt x="401461" y="456497"/>
                  </a:lnTo>
                  <a:lnTo>
                    <a:pt x="440528" y="431111"/>
                  </a:lnTo>
                  <a:lnTo>
                    <a:pt x="488105" y="383773"/>
                  </a:lnTo>
                  <a:lnTo>
                    <a:pt x="530239" y="323165"/>
                  </a:lnTo>
                  <a:lnTo>
                    <a:pt x="548868" y="288701"/>
                  </a:lnTo>
                  <a:lnTo>
                    <a:pt x="565640" y="251896"/>
                  </a:lnTo>
                  <a:lnTo>
                    <a:pt x="580365" y="213071"/>
                  </a:lnTo>
                  <a:lnTo>
                    <a:pt x="592857" y="172551"/>
                  </a:lnTo>
                  <a:lnTo>
                    <a:pt x="602917" y="130656"/>
                  </a:lnTo>
                  <a:lnTo>
                    <a:pt x="610346" y="87712"/>
                  </a:lnTo>
                  <a:lnTo>
                    <a:pt x="614941" y="44044"/>
                  </a:lnTo>
                  <a:lnTo>
                    <a:pt x="616493" y="1031"/>
                  </a:lnTo>
                  <a:lnTo>
                    <a:pt x="587937" y="0"/>
                  </a:lnTo>
                  <a:close/>
                </a:path>
                <a:path w="616585" h="919479">
                  <a:moveTo>
                    <a:pt x="83673" y="822471"/>
                  </a:moveTo>
                  <a:lnTo>
                    <a:pt x="67221" y="833824"/>
                  </a:lnTo>
                  <a:lnTo>
                    <a:pt x="81708" y="833824"/>
                  </a:lnTo>
                  <a:lnTo>
                    <a:pt x="83673" y="82247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1" y="4038601"/>
              <a:ext cx="1259205" cy="1065530"/>
            </a:xfrm>
            <a:custGeom>
              <a:avLst/>
              <a:gdLst/>
              <a:ahLst/>
              <a:cxnLst/>
              <a:rect l="l" t="t" r="r" b="b"/>
              <a:pathLst>
                <a:path w="1259205" h="1065529">
                  <a:moveTo>
                    <a:pt x="0" y="177553"/>
                  </a:moveTo>
                  <a:lnTo>
                    <a:pt x="6342" y="130352"/>
                  </a:lnTo>
                  <a:lnTo>
                    <a:pt x="24241" y="87938"/>
                  </a:lnTo>
                  <a:lnTo>
                    <a:pt x="52004" y="52004"/>
                  </a:lnTo>
                  <a:lnTo>
                    <a:pt x="87938" y="24241"/>
                  </a:lnTo>
                  <a:lnTo>
                    <a:pt x="130352" y="6342"/>
                  </a:lnTo>
                  <a:lnTo>
                    <a:pt x="177553" y="0"/>
                  </a:lnTo>
                  <a:lnTo>
                    <a:pt x="1081547" y="0"/>
                  </a:lnTo>
                  <a:lnTo>
                    <a:pt x="1128747" y="6342"/>
                  </a:lnTo>
                  <a:lnTo>
                    <a:pt x="1171161" y="24241"/>
                  </a:lnTo>
                  <a:lnTo>
                    <a:pt x="1207096" y="52004"/>
                  </a:lnTo>
                  <a:lnTo>
                    <a:pt x="1234858" y="87938"/>
                  </a:lnTo>
                  <a:lnTo>
                    <a:pt x="1252757" y="130352"/>
                  </a:lnTo>
                  <a:lnTo>
                    <a:pt x="1259100" y="177553"/>
                  </a:lnTo>
                  <a:lnTo>
                    <a:pt x="1259100" y="887746"/>
                  </a:lnTo>
                  <a:lnTo>
                    <a:pt x="1252757" y="934947"/>
                  </a:lnTo>
                  <a:lnTo>
                    <a:pt x="1234858" y="977361"/>
                  </a:lnTo>
                  <a:lnTo>
                    <a:pt x="1207096" y="1013295"/>
                  </a:lnTo>
                  <a:lnTo>
                    <a:pt x="1171161" y="1041058"/>
                  </a:lnTo>
                  <a:lnTo>
                    <a:pt x="1128747" y="1058957"/>
                  </a:lnTo>
                  <a:lnTo>
                    <a:pt x="1081547" y="1065300"/>
                  </a:lnTo>
                  <a:lnTo>
                    <a:pt x="177553" y="1065300"/>
                  </a:lnTo>
                  <a:lnTo>
                    <a:pt x="130352" y="1058957"/>
                  </a:lnTo>
                  <a:lnTo>
                    <a:pt x="87938" y="1041058"/>
                  </a:lnTo>
                  <a:lnTo>
                    <a:pt x="52004" y="1013295"/>
                  </a:lnTo>
                  <a:lnTo>
                    <a:pt x="24241" y="977361"/>
                  </a:lnTo>
                  <a:lnTo>
                    <a:pt x="6342" y="934947"/>
                  </a:lnTo>
                  <a:lnTo>
                    <a:pt x="0" y="887746"/>
                  </a:lnTo>
                  <a:lnTo>
                    <a:pt x="0" y="177553"/>
                  </a:lnTo>
                  <a:close/>
                </a:path>
              </a:pathLst>
            </a:custGeom>
            <a:ln w="28575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99521" y="4499825"/>
              <a:ext cx="3192780" cy="142875"/>
            </a:xfrm>
            <a:custGeom>
              <a:avLst/>
              <a:gdLst/>
              <a:ahLst/>
              <a:cxnLst/>
              <a:rect l="l" t="t" r="r" b="b"/>
              <a:pathLst>
                <a:path w="3192779" h="142875">
                  <a:moveTo>
                    <a:pt x="799503" y="71437"/>
                  </a:moveTo>
                  <a:lnTo>
                    <a:pt x="656628" y="0"/>
                  </a:lnTo>
                  <a:lnTo>
                    <a:pt x="702348" y="57150"/>
                  </a:lnTo>
                  <a:lnTo>
                    <a:pt x="0" y="57137"/>
                  </a:lnTo>
                  <a:lnTo>
                    <a:pt x="0" y="85712"/>
                  </a:lnTo>
                  <a:lnTo>
                    <a:pt x="702348" y="85712"/>
                  </a:lnTo>
                  <a:lnTo>
                    <a:pt x="656628" y="142875"/>
                  </a:lnTo>
                  <a:lnTo>
                    <a:pt x="770928" y="85725"/>
                  </a:lnTo>
                  <a:lnTo>
                    <a:pt x="713778" y="85725"/>
                  </a:lnTo>
                  <a:lnTo>
                    <a:pt x="770928" y="85712"/>
                  </a:lnTo>
                  <a:lnTo>
                    <a:pt x="799503" y="71437"/>
                  </a:lnTo>
                  <a:close/>
                </a:path>
                <a:path w="3192779" h="142875">
                  <a:moveTo>
                    <a:pt x="3192284" y="71437"/>
                  </a:moveTo>
                  <a:lnTo>
                    <a:pt x="3049409" y="0"/>
                  </a:lnTo>
                  <a:lnTo>
                    <a:pt x="3095129" y="57150"/>
                  </a:lnTo>
                  <a:lnTo>
                    <a:pt x="2609278" y="57137"/>
                  </a:lnTo>
                  <a:lnTo>
                    <a:pt x="2609278" y="85712"/>
                  </a:lnTo>
                  <a:lnTo>
                    <a:pt x="3095129" y="85712"/>
                  </a:lnTo>
                  <a:lnTo>
                    <a:pt x="3049409" y="142875"/>
                  </a:lnTo>
                  <a:lnTo>
                    <a:pt x="3163709" y="85725"/>
                  </a:lnTo>
                  <a:lnTo>
                    <a:pt x="3106559" y="85725"/>
                  </a:lnTo>
                  <a:lnTo>
                    <a:pt x="3163709" y="85712"/>
                  </a:lnTo>
                  <a:lnTo>
                    <a:pt x="3192284" y="714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29840" y="3311771"/>
            <a:ext cx="84264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8105">
              <a:lnSpc>
                <a:spcPct val="100800"/>
              </a:lnSpc>
              <a:spcBef>
                <a:spcPts val="75"/>
              </a:spcBef>
            </a:pPr>
            <a:r>
              <a:rPr sz="2400" spc="-35" dirty="0">
                <a:latin typeface="Arial"/>
                <a:cs typeface="Arial"/>
              </a:rPr>
              <a:t>Input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G</a:t>
            </a:r>
            <a:r>
              <a:rPr sz="2400" spc="-50" dirty="0">
                <a:latin typeface="Arial"/>
                <a:cs typeface="Arial"/>
              </a:rPr>
              <a:t>r</a:t>
            </a:r>
            <a:r>
              <a:rPr sz="2400" spc="-9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ph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3994" y="3169024"/>
            <a:ext cx="1944370" cy="1065530"/>
          </a:xfrm>
          <a:custGeom>
            <a:avLst/>
            <a:gdLst/>
            <a:ahLst/>
            <a:cxnLst/>
            <a:rect l="l" t="t" r="r" b="b"/>
            <a:pathLst>
              <a:path w="1944370" h="1065529">
                <a:moveTo>
                  <a:pt x="0" y="177553"/>
                </a:moveTo>
                <a:lnTo>
                  <a:pt x="6342" y="130353"/>
                </a:lnTo>
                <a:lnTo>
                  <a:pt x="24241" y="87939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766446" y="0"/>
                </a:lnTo>
                <a:lnTo>
                  <a:pt x="1813646" y="6342"/>
                </a:lnTo>
                <a:lnTo>
                  <a:pt x="1856060" y="24241"/>
                </a:lnTo>
                <a:lnTo>
                  <a:pt x="1891995" y="52004"/>
                </a:lnTo>
                <a:lnTo>
                  <a:pt x="1919758" y="87939"/>
                </a:lnTo>
                <a:lnTo>
                  <a:pt x="1937657" y="130353"/>
                </a:lnTo>
                <a:lnTo>
                  <a:pt x="1944000" y="177553"/>
                </a:lnTo>
                <a:lnTo>
                  <a:pt x="1944000" y="887746"/>
                </a:lnTo>
                <a:lnTo>
                  <a:pt x="1937657" y="934946"/>
                </a:lnTo>
                <a:lnTo>
                  <a:pt x="1919758" y="977360"/>
                </a:lnTo>
                <a:lnTo>
                  <a:pt x="1891995" y="1013295"/>
                </a:lnTo>
                <a:lnTo>
                  <a:pt x="1856060" y="1041058"/>
                </a:lnTo>
                <a:lnTo>
                  <a:pt x="1813646" y="1058957"/>
                </a:lnTo>
                <a:lnTo>
                  <a:pt x="1766446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0"/>
                </a:lnTo>
                <a:lnTo>
                  <a:pt x="6342" y="934946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84668" y="3323964"/>
            <a:ext cx="1403350" cy="7534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36525" marR="5080" indent="-123825">
              <a:lnSpc>
                <a:spcPts val="2780"/>
              </a:lnSpc>
              <a:spcBef>
                <a:spcPts val="275"/>
              </a:spcBef>
            </a:pPr>
            <a:r>
              <a:rPr sz="2400" spc="-25" dirty="0">
                <a:latin typeface="Arial"/>
                <a:cs typeface="Arial"/>
              </a:rPr>
              <a:t>St</a:t>
            </a:r>
            <a:r>
              <a:rPr sz="2400" spc="-55" dirty="0">
                <a:latin typeface="Arial"/>
                <a:cs typeface="Arial"/>
              </a:rPr>
              <a:t>ru</a:t>
            </a:r>
            <a:r>
              <a:rPr sz="2400" spc="50" dirty="0">
                <a:latin typeface="Arial"/>
                <a:cs typeface="Arial"/>
              </a:rPr>
              <a:t>c</a:t>
            </a:r>
            <a:r>
              <a:rPr sz="2400" spc="4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u</a:t>
            </a:r>
            <a:r>
              <a:rPr sz="2400" spc="-9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d  </a:t>
            </a:r>
            <a:r>
              <a:rPr sz="2400" spc="-7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57498" y="3169024"/>
            <a:ext cx="1810385" cy="1065530"/>
          </a:xfrm>
          <a:custGeom>
            <a:avLst/>
            <a:gdLst/>
            <a:ahLst/>
            <a:cxnLst/>
            <a:rect l="l" t="t" r="r" b="b"/>
            <a:pathLst>
              <a:path w="1810384" h="1065529">
                <a:moveTo>
                  <a:pt x="0" y="177553"/>
                </a:moveTo>
                <a:lnTo>
                  <a:pt x="6342" y="130352"/>
                </a:lnTo>
                <a:lnTo>
                  <a:pt x="24241" y="87938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632222" y="0"/>
                </a:lnTo>
                <a:lnTo>
                  <a:pt x="1679422" y="6342"/>
                </a:lnTo>
                <a:lnTo>
                  <a:pt x="1721836" y="24241"/>
                </a:lnTo>
                <a:lnTo>
                  <a:pt x="1757771" y="52004"/>
                </a:lnTo>
                <a:lnTo>
                  <a:pt x="1785533" y="87938"/>
                </a:lnTo>
                <a:lnTo>
                  <a:pt x="1803432" y="130352"/>
                </a:lnTo>
                <a:lnTo>
                  <a:pt x="1809775" y="177553"/>
                </a:lnTo>
                <a:lnTo>
                  <a:pt x="1809775" y="887746"/>
                </a:lnTo>
                <a:lnTo>
                  <a:pt x="1803432" y="934947"/>
                </a:lnTo>
                <a:lnTo>
                  <a:pt x="1785533" y="977361"/>
                </a:lnTo>
                <a:lnTo>
                  <a:pt x="1757771" y="1013295"/>
                </a:lnTo>
                <a:lnTo>
                  <a:pt x="1721836" y="1041058"/>
                </a:lnTo>
                <a:lnTo>
                  <a:pt x="1679422" y="1058957"/>
                </a:lnTo>
                <a:lnTo>
                  <a:pt x="1632222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1"/>
                </a:lnTo>
                <a:lnTo>
                  <a:pt x="6342" y="934947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25003" y="3314819"/>
            <a:ext cx="12744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6515">
              <a:lnSpc>
                <a:spcPct val="100800"/>
              </a:lnSpc>
              <a:spcBef>
                <a:spcPts val="75"/>
              </a:spcBef>
            </a:pPr>
            <a:r>
              <a:rPr sz="2400" spc="-55" dirty="0">
                <a:latin typeface="Arial"/>
                <a:cs typeface="Arial"/>
              </a:rPr>
              <a:t>Learning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go</a:t>
            </a:r>
            <a:r>
              <a:rPr sz="2400" spc="-5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4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46382" y="4507291"/>
            <a:ext cx="2950210" cy="132715"/>
          </a:xfrm>
          <a:custGeom>
            <a:avLst/>
            <a:gdLst/>
            <a:ahLst/>
            <a:cxnLst/>
            <a:rect l="l" t="t" r="r" b="b"/>
            <a:pathLst>
              <a:path w="2950209" h="132714">
                <a:moveTo>
                  <a:pt x="2925441" y="51499"/>
                </a:moveTo>
                <a:lnTo>
                  <a:pt x="2921521" y="51499"/>
                </a:lnTo>
                <a:lnTo>
                  <a:pt x="2921701" y="80073"/>
                </a:lnTo>
                <a:lnTo>
                  <a:pt x="2868868" y="80405"/>
                </a:lnTo>
                <a:lnTo>
                  <a:pt x="2822149" y="108052"/>
                </a:lnTo>
                <a:lnTo>
                  <a:pt x="2819901" y="116815"/>
                </a:lnTo>
                <a:lnTo>
                  <a:pt x="2827939" y="130397"/>
                </a:lnTo>
                <a:lnTo>
                  <a:pt x="2836702" y="132645"/>
                </a:lnTo>
                <a:lnTo>
                  <a:pt x="2949980" y="65608"/>
                </a:lnTo>
                <a:lnTo>
                  <a:pt x="2925441" y="51499"/>
                </a:lnTo>
                <a:close/>
              </a:path>
              <a:path w="2950209" h="132714">
                <a:moveTo>
                  <a:pt x="2868688" y="51831"/>
                </a:moveTo>
                <a:lnTo>
                  <a:pt x="0" y="69844"/>
                </a:lnTo>
                <a:lnTo>
                  <a:pt x="179" y="98419"/>
                </a:lnTo>
                <a:lnTo>
                  <a:pt x="2868868" y="80405"/>
                </a:lnTo>
                <a:lnTo>
                  <a:pt x="2893270" y="65965"/>
                </a:lnTo>
                <a:lnTo>
                  <a:pt x="2868688" y="51831"/>
                </a:lnTo>
                <a:close/>
              </a:path>
              <a:path w="2950209" h="132714">
                <a:moveTo>
                  <a:pt x="2893270" y="65965"/>
                </a:moveTo>
                <a:lnTo>
                  <a:pt x="2868868" y="80405"/>
                </a:lnTo>
                <a:lnTo>
                  <a:pt x="2921701" y="80073"/>
                </a:lnTo>
                <a:lnTo>
                  <a:pt x="2921689" y="78173"/>
                </a:lnTo>
                <a:lnTo>
                  <a:pt x="2914503" y="78173"/>
                </a:lnTo>
                <a:lnTo>
                  <a:pt x="2893270" y="65965"/>
                </a:lnTo>
                <a:close/>
              </a:path>
              <a:path w="2950209" h="132714">
                <a:moveTo>
                  <a:pt x="2914349" y="53491"/>
                </a:moveTo>
                <a:lnTo>
                  <a:pt x="2893270" y="65965"/>
                </a:lnTo>
                <a:lnTo>
                  <a:pt x="2914503" y="78173"/>
                </a:lnTo>
                <a:lnTo>
                  <a:pt x="2914349" y="53491"/>
                </a:lnTo>
                <a:close/>
              </a:path>
              <a:path w="2950209" h="132714">
                <a:moveTo>
                  <a:pt x="2921534" y="53491"/>
                </a:moveTo>
                <a:lnTo>
                  <a:pt x="2914349" y="53491"/>
                </a:lnTo>
                <a:lnTo>
                  <a:pt x="2914503" y="78173"/>
                </a:lnTo>
                <a:lnTo>
                  <a:pt x="2921689" y="78173"/>
                </a:lnTo>
                <a:lnTo>
                  <a:pt x="2921534" y="53491"/>
                </a:lnTo>
                <a:close/>
              </a:path>
              <a:path w="2950209" h="132714">
                <a:moveTo>
                  <a:pt x="2921521" y="51499"/>
                </a:moveTo>
                <a:lnTo>
                  <a:pt x="2868688" y="51831"/>
                </a:lnTo>
                <a:lnTo>
                  <a:pt x="2893270" y="65965"/>
                </a:lnTo>
                <a:lnTo>
                  <a:pt x="2914349" y="53491"/>
                </a:lnTo>
                <a:lnTo>
                  <a:pt x="2921534" y="53491"/>
                </a:lnTo>
                <a:lnTo>
                  <a:pt x="2921521" y="51499"/>
                </a:lnTo>
                <a:close/>
              </a:path>
              <a:path w="2950209" h="132714">
                <a:moveTo>
                  <a:pt x="2835869" y="0"/>
                </a:moveTo>
                <a:lnTo>
                  <a:pt x="2827135" y="2357"/>
                </a:lnTo>
                <a:lnTo>
                  <a:pt x="2819269" y="16038"/>
                </a:lnTo>
                <a:lnTo>
                  <a:pt x="2821626" y="24772"/>
                </a:lnTo>
                <a:lnTo>
                  <a:pt x="2868688" y="51831"/>
                </a:lnTo>
                <a:lnTo>
                  <a:pt x="2925441" y="51499"/>
                </a:lnTo>
                <a:lnTo>
                  <a:pt x="2835869" y="0"/>
                </a:lnTo>
                <a:close/>
              </a:path>
            </a:pathLst>
          </a:custGeom>
          <a:solidFill>
            <a:srgbClr val="F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94159" y="4671179"/>
            <a:ext cx="1952625" cy="7534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indent="130175">
              <a:lnSpc>
                <a:spcPts val="2780"/>
              </a:lnSpc>
              <a:spcBef>
                <a:spcPts val="275"/>
              </a:spcBef>
            </a:pPr>
            <a:r>
              <a:rPr sz="2400" spc="-40" dirty="0">
                <a:solidFill>
                  <a:srgbClr val="5A6378"/>
                </a:solidFill>
                <a:latin typeface="Arial"/>
                <a:cs typeface="Arial"/>
              </a:rPr>
              <a:t>Downstream </a:t>
            </a:r>
            <a:r>
              <a:rPr sz="2400" spc="-3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A6378"/>
                </a:solidFill>
                <a:latin typeface="Arial"/>
                <a:cs typeface="Arial"/>
              </a:rPr>
              <a:t>prediction</a:t>
            </a:r>
            <a:r>
              <a:rPr sz="2400" spc="-8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A6378"/>
                </a:solidFill>
                <a:latin typeface="Arial"/>
                <a:cs typeface="Arial"/>
              </a:rPr>
              <a:t>task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4195" y="4726043"/>
            <a:ext cx="2673985" cy="868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4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engineering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ts val="1800"/>
              </a:lnSpc>
              <a:spcBef>
                <a:spcPts val="190"/>
              </a:spcBef>
            </a:pPr>
            <a:r>
              <a:rPr sz="1600" spc="-45" dirty="0">
                <a:solidFill>
                  <a:srgbClr val="0000FF"/>
                </a:solidFill>
                <a:latin typeface="Arial"/>
                <a:cs typeface="Arial"/>
              </a:rPr>
              <a:t>(node-level,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edge-level,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00FF"/>
                </a:solidFill>
                <a:latin typeface="Arial"/>
                <a:cs typeface="Arial"/>
              </a:rPr>
              <a:t>graph- </a:t>
            </a:r>
            <a:r>
              <a:rPr sz="1600" spc="-4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0000FF"/>
                </a:solidFill>
                <a:latin typeface="Arial"/>
                <a:cs typeface="Arial"/>
              </a:rPr>
              <a:t>level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0000FF"/>
                </a:solidFill>
                <a:latin typeface="Arial"/>
                <a:cs typeface="Arial"/>
              </a:rPr>
              <a:t>features)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855289" y="1260570"/>
            <a:ext cx="10481421" cy="1230080"/>
          </a:xfrm>
          <a:prstGeom prst="rect">
            <a:avLst/>
          </a:prstGeom>
        </p:spPr>
        <p:txBody>
          <a:bodyPr vert="horz" wrap="square" lIns="0" tIns="66040" rIns="0" bIns="0" rtlCol="0" anchor="ctr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520"/>
              </a:spcBef>
            </a:pPr>
            <a:r>
              <a:rPr sz="2800" spc="-10" dirty="0">
                <a:solidFill>
                  <a:srgbClr val="000000"/>
                </a:solidFill>
              </a:rPr>
              <a:t>Given </a:t>
            </a:r>
            <a:r>
              <a:rPr sz="2800" dirty="0">
                <a:solidFill>
                  <a:srgbClr val="000000"/>
                </a:solidFill>
              </a:rPr>
              <a:t>an </a:t>
            </a:r>
            <a:r>
              <a:rPr sz="2800" spc="-5" dirty="0">
                <a:solidFill>
                  <a:srgbClr val="000000"/>
                </a:solidFill>
              </a:rPr>
              <a:t>input </a:t>
            </a:r>
            <a:r>
              <a:rPr sz="2800" spc="-15" dirty="0">
                <a:solidFill>
                  <a:srgbClr val="000000"/>
                </a:solidFill>
              </a:rPr>
              <a:t>graph, </a:t>
            </a:r>
            <a:r>
              <a:rPr sz="2800" spc="-20" dirty="0">
                <a:solidFill>
                  <a:srgbClr val="000000"/>
                </a:solidFill>
              </a:rPr>
              <a:t>extract </a:t>
            </a:r>
            <a:r>
              <a:rPr sz="2800" spc="-5" dirty="0">
                <a:solidFill>
                  <a:srgbClr val="000000"/>
                </a:solidFill>
              </a:rPr>
              <a:t>node, link </a:t>
            </a:r>
            <a:r>
              <a:rPr sz="2800" spc="-8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and</a:t>
            </a:r>
            <a:r>
              <a:rPr sz="2800" spc="-15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graph-level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features,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learn</a:t>
            </a:r>
            <a:r>
              <a:rPr sz="2800" spc="-1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000000"/>
                </a:solidFill>
              </a:rPr>
              <a:t>a</a:t>
            </a:r>
            <a:r>
              <a:rPr sz="2800" spc="-5" dirty="0">
                <a:solidFill>
                  <a:srgbClr val="000000"/>
                </a:solidFill>
              </a:rPr>
              <a:t> model </a:t>
            </a:r>
            <a:r>
              <a:rPr sz="2800" spc="-80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(SVM,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20" dirty="0">
                <a:solidFill>
                  <a:srgbClr val="000000"/>
                </a:solidFill>
              </a:rPr>
              <a:t>neural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network,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etc.)</a:t>
            </a:r>
            <a:r>
              <a:rPr sz="2800" spc="-10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that</a:t>
            </a:r>
            <a:r>
              <a:rPr sz="2800" spc="-10" dirty="0">
                <a:solidFill>
                  <a:srgbClr val="000000"/>
                </a:solidFill>
              </a:rPr>
              <a:t> maps 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30" dirty="0">
                <a:solidFill>
                  <a:srgbClr val="000000"/>
                </a:solidFill>
              </a:rPr>
              <a:t>features</a:t>
            </a:r>
            <a:r>
              <a:rPr sz="2800" spc="-5" dirty="0">
                <a:solidFill>
                  <a:srgbClr val="000000"/>
                </a:solidFill>
              </a:rPr>
              <a:t> </a:t>
            </a:r>
            <a:r>
              <a:rPr sz="2800" spc="-25" dirty="0">
                <a:solidFill>
                  <a:srgbClr val="000000"/>
                </a:solidFill>
              </a:rPr>
              <a:t>to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sz="2800" spc="-5" dirty="0">
                <a:solidFill>
                  <a:srgbClr val="000000"/>
                </a:solidFill>
              </a:rPr>
              <a:t>labels.</a:t>
            </a:r>
            <a:endParaRPr sz="2800" dirty="0"/>
          </a:p>
        </p:txBody>
      </p:sp>
      <p:sp>
        <p:nvSpPr>
          <p:cNvPr id="17" name="object 17"/>
          <p:cNvSpPr/>
          <p:nvPr/>
        </p:nvSpPr>
        <p:spPr>
          <a:xfrm>
            <a:off x="9150284" y="3173296"/>
            <a:ext cx="1654810" cy="1065530"/>
          </a:xfrm>
          <a:custGeom>
            <a:avLst/>
            <a:gdLst/>
            <a:ahLst/>
            <a:cxnLst/>
            <a:rect l="l" t="t" r="r" b="b"/>
            <a:pathLst>
              <a:path w="1654809" h="1065529">
                <a:moveTo>
                  <a:pt x="0" y="177553"/>
                </a:moveTo>
                <a:lnTo>
                  <a:pt x="6342" y="130352"/>
                </a:lnTo>
                <a:lnTo>
                  <a:pt x="24241" y="87938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476682" y="0"/>
                </a:lnTo>
                <a:lnTo>
                  <a:pt x="1523883" y="6342"/>
                </a:lnTo>
                <a:lnTo>
                  <a:pt x="1566297" y="24241"/>
                </a:lnTo>
                <a:lnTo>
                  <a:pt x="1602231" y="52004"/>
                </a:lnTo>
                <a:lnTo>
                  <a:pt x="1629994" y="87938"/>
                </a:lnTo>
                <a:lnTo>
                  <a:pt x="1647893" y="130352"/>
                </a:lnTo>
                <a:lnTo>
                  <a:pt x="1654236" y="177553"/>
                </a:lnTo>
                <a:lnTo>
                  <a:pt x="1654236" y="887746"/>
                </a:lnTo>
                <a:lnTo>
                  <a:pt x="1647893" y="934947"/>
                </a:lnTo>
                <a:lnTo>
                  <a:pt x="1629994" y="977361"/>
                </a:lnTo>
                <a:lnTo>
                  <a:pt x="1602231" y="1013295"/>
                </a:lnTo>
                <a:lnTo>
                  <a:pt x="1566297" y="1041058"/>
                </a:lnTo>
                <a:lnTo>
                  <a:pt x="1523883" y="1058957"/>
                </a:lnTo>
                <a:lnTo>
                  <a:pt x="1476682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1"/>
                </a:lnTo>
                <a:lnTo>
                  <a:pt x="6342" y="934947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08621" y="3500746"/>
            <a:ext cx="1337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0" dirty="0">
                <a:latin typeface="Arial"/>
                <a:cs typeface="Arial"/>
              </a:rPr>
              <a:t>P</a:t>
            </a:r>
            <a:r>
              <a:rPr sz="2400" spc="-9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d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50" dirty="0">
                <a:latin typeface="Arial"/>
                <a:cs typeface="Arial"/>
              </a:rPr>
              <a:t>c</a:t>
            </a:r>
            <a:r>
              <a:rPr sz="2400" spc="40" dirty="0">
                <a:latin typeface="Arial"/>
                <a:cs typeface="Arial"/>
              </a:rPr>
              <a:t>t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5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2170176" cy="426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16708" y="1284732"/>
                <a:ext cx="7188200" cy="8153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lnSpc>
                    <a:spcPts val="3110"/>
                  </a:lnSpc>
                  <a:spcBef>
                    <a:spcPts val="100"/>
                  </a:spcBef>
                  <a:buClr>
                    <a:srgbClr val="F0AD00"/>
                  </a:buClr>
                  <a:buSzPct val="80769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2600" b="1" spc="-30" dirty="0">
                    <a:solidFill>
                      <a:srgbClr val="0070C0"/>
                    </a:solidFill>
                    <a:latin typeface="Calibri"/>
                    <a:cs typeface="Calibri"/>
                  </a:rPr>
                  <a:t>Vector</a:t>
                </a:r>
                <a:r>
                  <a:rPr sz="2600" b="1" spc="-3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600" spc="275" dirty="0">
                    <a:latin typeface="Cambria Math"/>
                    <a:cs typeface="Cambria Math"/>
                  </a:rPr>
                  <a:t>𝐳</a:t>
                </a:r>
                <a14:m>
                  <m:oMath xmlns:m="http://schemas.openxmlformats.org/officeDocument/2006/math">
                    <m:r>
                      <a:rPr lang="en-US" sz="2850" i="1" spc="412" baseline="-16081" dirty="0" smtClean="0">
                        <a:latin typeface="Cambria Math" panose="02040503050406030204" pitchFamily="18" charset="0"/>
                        <a:cs typeface="Cambria Math"/>
                      </a:rPr>
                      <m:t>𝑢</m:t>
                    </m:r>
                  </m:oMath>
                </a14:m>
                <a:r>
                  <a:rPr sz="2600" spc="275" dirty="0">
                    <a:latin typeface="Calibri"/>
                    <a:cs typeface="Calibri"/>
                  </a:rPr>
                  <a:t>:</a:t>
                </a:r>
                <a:endParaRPr sz="2600" dirty="0">
                  <a:latin typeface="Calibri"/>
                  <a:cs typeface="Calibri"/>
                </a:endParaRPr>
              </a:p>
              <a:p>
                <a:pPr marL="650875" lvl="1" indent="-274955">
                  <a:lnSpc>
                    <a:spcPts val="3110"/>
                  </a:lnSpc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600" spc="-5" dirty="0">
                    <a:latin typeface="Calibri"/>
                    <a:cs typeface="Calibri"/>
                  </a:rPr>
                  <a:t>The</a:t>
                </a:r>
                <a:r>
                  <a:rPr sz="2600" spc="-2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embedding </a:t>
                </a:r>
                <a:r>
                  <a:rPr sz="2600" dirty="0">
                    <a:latin typeface="Calibri"/>
                    <a:cs typeface="Calibri"/>
                  </a:rPr>
                  <a:t>of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node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𝑢</a:t>
                </a:r>
                <a:r>
                  <a:rPr sz="2600" spc="70" dirty="0">
                    <a:latin typeface="Cambria Math"/>
                    <a:cs typeface="Cambria Math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(what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we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aim</a:t>
                </a:r>
                <a:r>
                  <a:rPr sz="2600" spc="-15" dirty="0">
                    <a:latin typeface="Calibri"/>
                    <a:cs typeface="Calibri"/>
                  </a:rPr>
                  <a:t> to</a:t>
                </a:r>
                <a:r>
                  <a:rPr sz="2600" spc="-5" dirty="0">
                    <a:latin typeface="Calibri"/>
                    <a:cs typeface="Calibri"/>
                  </a:rPr>
                  <a:t> find).</a:t>
                </a:r>
                <a:endParaRPr sz="2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8" y="1284732"/>
                <a:ext cx="7188200" cy="815340"/>
              </a:xfrm>
              <a:prstGeom prst="rect">
                <a:avLst/>
              </a:prstGeom>
              <a:blipFill>
                <a:blip r:embed="rId5"/>
                <a:stretch>
                  <a:fillRect l="-1442" t="-12687" r="-1612" b="-2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4292284" y="2092138"/>
            <a:ext cx="434975" cy="306070"/>
          </a:xfrm>
          <a:custGeom>
            <a:avLst/>
            <a:gdLst/>
            <a:ahLst/>
            <a:cxnLst/>
            <a:rect l="l" t="t" r="r" b="b"/>
            <a:pathLst>
              <a:path w="434975" h="306069">
                <a:moveTo>
                  <a:pt x="434729" y="2891"/>
                </a:moveTo>
                <a:lnTo>
                  <a:pt x="409900" y="2891"/>
                </a:lnTo>
                <a:lnTo>
                  <a:pt x="409900" y="302941"/>
                </a:lnTo>
                <a:lnTo>
                  <a:pt x="434729" y="302941"/>
                </a:lnTo>
                <a:lnTo>
                  <a:pt x="434729" y="2891"/>
                </a:lnTo>
                <a:close/>
              </a:path>
              <a:path w="434975" h="306069">
                <a:moveTo>
                  <a:pt x="97544" y="0"/>
                </a:moveTo>
                <a:lnTo>
                  <a:pt x="55927" y="19609"/>
                </a:lnTo>
                <a:lnTo>
                  <a:pt x="25233" y="53609"/>
                </a:lnTo>
                <a:lnTo>
                  <a:pt x="6308" y="99055"/>
                </a:lnTo>
                <a:lnTo>
                  <a:pt x="0" y="153007"/>
                </a:lnTo>
                <a:lnTo>
                  <a:pt x="1572" y="181106"/>
                </a:lnTo>
                <a:lnTo>
                  <a:pt x="14148" y="230806"/>
                </a:lnTo>
                <a:lnTo>
                  <a:pt x="39108" y="271133"/>
                </a:lnTo>
                <a:lnTo>
                  <a:pt x="75305" y="297857"/>
                </a:lnTo>
                <a:lnTo>
                  <a:pt x="97544" y="305854"/>
                </a:lnTo>
                <a:lnTo>
                  <a:pt x="101414" y="293438"/>
                </a:lnTo>
                <a:lnTo>
                  <a:pt x="83986" y="285719"/>
                </a:lnTo>
                <a:lnTo>
                  <a:pt x="68946" y="274978"/>
                </a:lnTo>
                <a:lnTo>
                  <a:pt x="46032" y="244425"/>
                </a:lnTo>
                <a:lnTo>
                  <a:pt x="32427" y="202867"/>
                </a:lnTo>
                <a:lnTo>
                  <a:pt x="27893" y="151395"/>
                </a:lnTo>
                <a:lnTo>
                  <a:pt x="29026" y="125300"/>
                </a:lnTo>
                <a:lnTo>
                  <a:pt x="38096" y="80034"/>
                </a:lnTo>
                <a:lnTo>
                  <a:pt x="56325" y="44322"/>
                </a:lnTo>
                <a:lnTo>
                  <a:pt x="101898" y="12414"/>
                </a:lnTo>
                <a:lnTo>
                  <a:pt x="97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2116709" y="1994916"/>
                <a:ext cx="3484245" cy="44127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spcBef>
                    <a:spcPts val="100"/>
                  </a:spcBef>
                  <a:buClr>
                    <a:srgbClr val="F0AD00"/>
                  </a:buClr>
                  <a:buSzPct val="80769"/>
                  <a:buFont typeface="Wingdings 2"/>
                  <a:buChar char=""/>
                  <a:tabLst>
                    <a:tab pos="357505" algn="l"/>
                    <a:tab pos="358140" algn="l"/>
                    <a:tab pos="2283460" algn="l"/>
                    <a:tab pos="2649855" algn="l"/>
                  </a:tabLst>
                </a:pPr>
                <a:r>
                  <a:rPr sz="26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Probability</a:t>
                </a:r>
                <a:r>
                  <a:rPr sz="2600" b="1" spc="10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𝑃	𝑣	</a:t>
                </a:r>
                <a:r>
                  <a:rPr sz="2600" spc="275" dirty="0">
                    <a:latin typeface="Cambria Math"/>
                    <a:cs typeface="Cambria Math"/>
                  </a:rPr>
                  <a:t>𝐳</a:t>
                </a:r>
                <a14:m>
                  <m:oMath xmlns:m="http://schemas.openxmlformats.org/officeDocument/2006/math">
                    <m:r>
                      <a:rPr lang="en-US" sz="2850" i="1" spc="412" baseline="-16081" dirty="0" smtClean="0">
                        <a:latin typeface="Cambria Math" panose="02040503050406030204" pitchFamily="18" charset="0"/>
                        <a:cs typeface="Cambria Math"/>
                      </a:rPr>
                      <m:t>𝑢</m:t>
                    </m:r>
                  </m:oMath>
                </a14:m>
                <a:r>
                  <a:rPr sz="2600" spc="275" dirty="0">
                    <a:latin typeface="Cambria Math"/>
                    <a:cs typeface="Cambria Math"/>
                  </a:rPr>
                  <a:t>)</a:t>
                </a:r>
                <a:r>
                  <a:rPr sz="2600" spc="-55" dirty="0">
                    <a:latin typeface="Cambria Math"/>
                    <a:cs typeface="Cambria Math"/>
                  </a:rPr>
                  <a:t> </a:t>
                </a:r>
                <a:r>
                  <a:rPr lang="en-US" sz="2600" dirty="0">
                    <a:latin typeface="Calibri"/>
                    <a:cs typeface="Calibri"/>
                  </a:rPr>
                  <a:t>:</a:t>
                </a:r>
                <a:endParaRPr sz="2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9" y="1994916"/>
                <a:ext cx="3484245" cy="441275"/>
              </a:xfrm>
              <a:prstGeom prst="rect">
                <a:avLst/>
              </a:prstGeom>
              <a:blipFill>
                <a:blip r:embed="rId6"/>
                <a:stretch>
                  <a:fillRect l="-2972" t="-15068" r="-2098" b="-4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2754884" y="4625340"/>
            <a:ext cx="51225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862195" algn="l"/>
              </a:tabLst>
            </a:pPr>
            <a:r>
              <a:rPr sz="2600" dirty="0">
                <a:latin typeface="Cambria Math"/>
                <a:cs typeface="Cambria Math"/>
              </a:rPr>
              <a:t>𝐾</a:t>
            </a:r>
            <a:r>
              <a:rPr sz="2600" spc="9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p</a:t>
            </a:r>
            <a:r>
              <a:rPr sz="2600" spc="-40" dirty="0">
                <a:latin typeface="Calibri"/>
                <a:cs typeface="Calibri"/>
              </a:rPr>
              <a:t>r</a:t>
            </a:r>
            <a:r>
              <a:rPr sz="2600" dirty="0">
                <a:latin typeface="Calibri"/>
                <a:cs typeface="Calibri"/>
              </a:rPr>
              <a:t>o</a:t>
            </a:r>
            <a:r>
              <a:rPr sz="2600" spc="-5" dirty="0">
                <a:latin typeface="Calibri"/>
                <a:cs typeface="Calibri"/>
              </a:rPr>
              <a:t>b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b</a:t>
            </a:r>
            <a:r>
              <a:rPr sz="2600" dirty="0">
                <a:latin typeface="Calibri"/>
                <a:cs typeface="Calibri"/>
              </a:rPr>
              <a:t>iliti</a:t>
            </a:r>
            <a:r>
              <a:rPr sz="2600" spc="-10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5" dirty="0">
                <a:latin typeface="Calibri"/>
                <a:cs typeface="Calibri"/>
              </a:rPr>
              <a:t>h</a:t>
            </a:r>
            <a:r>
              <a:rPr sz="2600" spc="-20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t </a:t>
            </a:r>
            <a:r>
              <a:rPr sz="2600" spc="-5" dirty="0">
                <a:latin typeface="Calibri"/>
                <a:cs typeface="Calibri"/>
              </a:rPr>
              <a:t>su</a:t>
            </a:r>
            <a:r>
              <a:rPr sz="2600" dirty="0">
                <a:latin typeface="Calibri"/>
                <a:cs typeface="Calibri"/>
              </a:rPr>
              <a:t>m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o </a:t>
            </a:r>
            <a:r>
              <a:rPr sz="2600" spc="-10" dirty="0">
                <a:latin typeface="Calibri"/>
                <a:cs typeface="Calibri"/>
              </a:rPr>
              <a:t>1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-10" dirty="0">
                <a:latin typeface="Calibri"/>
                <a:cs typeface="Calibri"/>
              </a:rPr>
              <a:t> </a:t>
            </a:r>
            <a:endParaRPr sz="26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5163" y="4219955"/>
            <a:ext cx="747458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312420" algn="l"/>
              </a:tabLst>
            </a:pPr>
            <a:r>
              <a:rPr sz="2600" spc="-35" dirty="0">
                <a:latin typeface="Calibri"/>
                <a:cs typeface="Calibri"/>
              </a:rPr>
              <a:t>Turns</a:t>
            </a:r>
            <a:r>
              <a:rPr sz="2600" spc="-10" dirty="0">
                <a:latin typeface="Calibri"/>
                <a:cs typeface="Calibri"/>
              </a:rPr>
              <a:t> vector</a:t>
            </a:r>
            <a:r>
              <a:rPr sz="2600" dirty="0">
                <a:latin typeface="Calibri"/>
                <a:cs typeface="Calibri"/>
              </a:rPr>
              <a:t> 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𝐾</a:t>
            </a:r>
            <a:r>
              <a:rPr sz="2600" spc="85" dirty="0">
                <a:latin typeface="Cambria Math"/>
                <a:cs typeface="Cambria Math"/>
              </a:rPr>
              <a:t> </a:t>
            </a:r>
            <a:r>
              <a:rPr sz="2600" spc="-10" dirty="0">
                <a:latin typeface="Calibri"/>
                <a:cs typeface="Calibri"/>
              </a:rPr>
              <a:t>real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values </a:t>
            </a:r>
            <a:r>
              <a:rPr sz="2600" spc="-5" dirty="0">
                <a:latin typeface="Calibri"/>
                <a:cs typeface="Calibri"/>
              </a:rPr>
              <a:t>(model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45" dirty="0">
                <a:latin typeface="Calibri"/>
                <a:cs typeface="Calibri"/>
              </a:rPr>
              <a:t>predictions)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into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01747" y="4625340"/>
            <a:ext cx="1092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8926" y="2391157"/>
            <a:ext cx="8183245" cy="18421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58495" marR="1035685" indent="-274320">
              <a:lnSpc>
                <a:spcPct val="80000"/>
              </a:lnSpc>
              <a:spcBef>
                <a:spcPts val="720"/>
              </a:spcBef>
              <a:buClr>
                <a:srgbClr val="60B5CC"/>
              </a:buClr>
              <a:buFont typeface="Wingdings"/>
              <a:buChar char=""/>
              <a:tabLst>
                <a:tab pos="659130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(predicted)</a:t>
            </a:r>
            <a:r>
              <a:rPr sz="2600" b="1" spc="-5" dirty="0">
                <a:latin typeface="Calibri"/>
                <a:cs typeface="Calibri"/>
              </a:rPr>
              <a:t> probability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visiting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mbria Math"/>
                <a:cs typeface="Cambria Math"/>
              </a:rPr>
              <a:t>𝑣</a:t>
            </a:r>
            <a:r>
              <a:rPr sz="2600" spc="85" dirty="0"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on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random walks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starting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from</a:t>
            </a:r>
            <a:r>
              <a:rPr sz="2600" spc="-5" dirty="0">
                <a:latin typeface="Calibri"/>
                <a:cs typeface="Calibri"/>
              </a:rPr>
              <a:t> node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30" dirty="0">
                <a:latin typeface="Cambria Math"/>
                <a:cs typeface="Cambria Math"/>
              </a:rPr>
              <a:t>𝑢.</a:t>
            </a:r>
            <a:endParaRPr sz="2600" dirty="0">
              <a:latin typeface="Cambria Math"/>
              <a:cs typeface="Cambria Math"/>
            </a:endParaRPr>
          </a:p>
          <a:p>
            <a:pPr marL="12700">
              <a:spcBef>
                <a:spcPts val="2185"/>
              </a:spcBef>
            </a:pP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Non-linear</a:t>
            </a:r>
            <a:r>
              <a:rPr sz="26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functions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used </a:t>
            </a:r>
            <a:r>
              <a:rPr sz="2600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produce</a:t>
            </a:r>
            <a:r>
              <a:rPr sz="26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predicted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probabilities</a:t>
            </a:r>
            <a:endParaRPr sz="2600" dirty="0">
              <a:latin typeface="Calibri"/>
              <a:cs typeface="Calibri"/>
            </a:endParaRPr>
          </a:p>
          <a:p>
            <a:pPr marL="365760" indent="-320675">
              <a:spcBef>
                <a:spcPts val="265"/>
              </a:spcBef>
              <a:buClr>
                <a:srgbClr val="F0AD00"/>
              </a:buClr>
              <a:buSzPct val="80769"/>
              <a:buFont typeface="Wingdings 2"/>
              <a:buChar char=""/>
              <a:tabLst>
                <a:tab pos="365760" algn="l"/>
                <a:tab pos="366395" algn="l"/>
              </a:tabLst>
            </a:pP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Softmax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2108" y="5146548"/>
            <a:ext cx="27279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0769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Sigmoid</a:t>
            </a:r>
            <a:r>
              <a:rPr sz="26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0564" y="5538723"/>
            <a:ext cx="7466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200" spc="-5" dirty="0">
                <a:latin typeface="Calibri"/>
                <a:cs typeface="Calibri"/>
              </a:rPr>
              <a:t>S-shaped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r>
              <a:rPr sz="2200" spc="-10" dirty="0">
                <a:latin typeface="Calibri"/>
                <a:cs typeface="Calibri"/>
              </a:rPr>
              <a:t> that</a:t>
            </a:r>
            <a:r>
              <a:rPr sz="2200" spc="-5" dirty="0">
                <a:latin typeface="Calibri"/>
                <a:cs typeface="Calibri"/>
              </a:rPr>
              <a:t> turns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real values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range</a:t>
            </a:r>
            <a:r>
              <a:rPr sz="2200" dirty="0">
                <a:latin typeface="Calibri"/>
                <a:cs typeface="Calibri"/>
              </a:rPr>
              <a:t>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(0, 1).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8620" y="5946876"/>
            <a:ext cx="340995" cy="259079"/>
          </a:xfrm>
          <a:custGeom>
            <a:avLst/>
            <a:gdLst/>
            <a:ahLst/>
            <a:cxnLst/>
            <a:rect l="l" t="t" r="r" b="b"/>
            <a:pathLst>
              <a:path w="340994" h="259079">
                <a:moveTo>
                  <a:pt x="257931" y="0"/>
                </a:moveTo>
                <a:lnTo>
                  <a:pt x="254248" y="10504"/>
                </a:lnTo>
                <a:lnTo>
                  <a:pt x="269229" y="17006"/>
                </a:lnTo>
                <a:lnTo>
                  <a:pt x="282113" y="26006"/>
                </a:lnTo>
                <a:lnTo>
                  <a:pt x="308273" y="67722"/>
                </a:lnTo>
                <a:lnTo>
                  <a:pt x="315912" y="106024"/>
                </a:lnTo>
                <a:lnTo>
                  <a:pt x="316867" y="128103"/>
                </a:lnTo>
                <a:lnTo>
                  <a:pt x="315908" y="150929"/>
                </a:lnTo>
                <a:lnTo>
                  <a:pt x="308235" y="190288"/>
                </a:lnTo>
                <a:lnTo>
                  <a:pt x="282130" y="232674"/>
                </a:lnTo>
                <a:lnTo>
                  <a:pt x="254657" y="248294"/>
                </a:lnTo>
                <a:lnTo>
                  <a:pt x="257931" y="258799"/>
                </a:lnTo>
                <a:lnTo>
                  <a:pt x="293232" y="242240"/>
                </a:lnTo>
                <a:lnTo>
                  <a:pt x="319187" y="213574"/>
                </a:lnTo>
                <a:lnTo>
                  <a:pt x="335149" y="175187"/>
                </a:lnTo>
                <a:lnTo>
                  <a:pt x="340469" y="129467"/>
                </a:lnTo>
                <a:lnTo>
                  <a:pt x="339134" y="105742"/>
                </a:lnTo>
                <a:lnTo>
                  <a:pt x="328460" y="63689"/>
                </a:lnTo>
                <a:lnTo>
                  <a:pt x="307288" y="29455"/>
                </a:lnTo>
                <a:lnTo>
                  <a:pt x="276695" y="6774"/>
                </a:lnTo>
                <a:lnTo>
                  <a:pt x="257931" y="0"/>
                </a:lnTo>
                <a:close/>
              </a:path>
              <a:path w="340994" h="259079">
                <a:moveTo>
                  <a:pt x="82537" y="0"/>
                </a:moveTo>
                <a:lnTo>
                  <a:pt x="47322" y="16592"/>
                </a:lnTo>
                <a:lnTo>
                  <a:pt x="21349" y="45361"/>
                </a:lnTo>
                <a:lnTo>
                  <a:pt x="5337" y="83816"/>
                </a:lnTo>
                <a:lnTo>
                  <a:pt x="0" y="129467"/>
                </a:lnTo>
                <a:lnTo>
                  <a:pt x="1330" y="153244"/>
                </a:lnTo>
                <a:lnTo>
                  <a:pt x="11971" y="195297"/>
                </a:lnTo>
                <a:lnTo>
                  <a:pt x="33091" y="229421"/>
                </a:lnTo>
                <a:lnTo>
                  <a:pt x="82537" y="258799"/>
                </a:lnTo>
                <a:lnTo>
                  <a:pt x="85811" y="248294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2"/>
                </a:lnTo>
                <a:lnTo>
                  <a:pt x="58441" y="26006"/>
                </a:lnTo>
                <a:lnTo>
                  <a:pt x="86220" y="10504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54884" y="5870955"/>
            <a:ext cx="16808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20" dirty="0">
                <a:latin typeface="Calibri"/>
                <a:cs typeface="Calibri"/>
              </a:rPr>
              <a:t>Written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mbria Math"/>
                <a:cs typeface="Cambria Math"/>
              </a:rPr>
              <a:t>𝑆</a:t>
            </a:r>
            <a:r>
              <a:rPr sz="2200" spc="430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𝑥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48050" y="2166390"/>
            <a:ext cx="860425" cy="167640"/>
          </a:xfrm>
          <a:custGeom>
            <a:avLst/>
            <a:gdLst/>
            <a:ahLst/>
            <a:cxnLst/>
            <a:rect l="l" t="t" r="r" b="b"/>
            <a:pathLst>
              <a:path w="860425" h="167639">
                <a:moveTo>
                  <a:pt x="0" y="83684"/>
                </a:moveTo>
                <a:lnTo>
                  <a:pt x="83683" y="0"/>
                </a:lnTo>
                <a:lnTo>
                  <a:pt x="83683" y="41842"/>
                </a:lnTo>
                <a:lnTo>
                  <a:pt x="859877" y="41842"/>
                </a:lnTo>
                <a:lnTo>
                  <a:pt x="859877" y="125526"/>
                </a:lnTo>
                <a:lnTo>
                  <a:pt x="83683" y="125526"/>
                </a:lnTo>
                <a:lnTo>
                  <a:pt x="83683" y="167368"/>
                </a:lnTo>
                <a:lnTo>
                  <a:pt x="0" y="83684"/>
                </a:lnTo>
                <a:close/>
              </a:path>
            </a:pathLst>
          </a:custGeom>
          <a:ln w="381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3"/>
              <p:cNvSpPr txBox="1"/>
              <p:nvPr/>
            </p:nvSpPr>
            <p:spPr>
              <a:xfrm>
                <a:off x="6615063" y="2099564"/>
                <a:ext cx="3484245" cy="3059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pc="-5" dirty="0">
                    <a:solidFill>
                      <a:srgbClr val="D60093"/>
                    </a:solidFill>
                    <a:latin typeface="Arial"/>
                    <a:cs typeface="Arial"/>
                  </a:rPr>
                  <a:t>Our</a:t>
                </a:r>
                <a:r>
                  <a:rPr spc="-10" dirty="0">
                    <a:solidFill>
                      <a:srgbClr val="D60093"/>
                    </a:solidFill>
                    <a:latin typeface="Arial"/>
                    <a:cs typeface="Arial"/>
                  </a:rPr>
                  <a:t> </a:t>
                </a:r>
                <a:r>
                  <a:rPr spc="-5" dirty="0">
                    <a:solidFill>
                      <a:srgbClr val="D60093"/>
                    </a:solidFill>
                    <a:latin typeface="Arial"/>
                    <a:cs typeface="Arial"/>
                  </a:rPr>
                  <a:t>model prediction</a:t>
                </a:r>
                <a:r>
                  <a:rPr spc="-15" dirty="0">
                    <a:solidFill>
                      <a:srgbClr val="D60093"/>
                    </a:solidFill>
                    <a:latin typeface="Arial"/>
                    <a:cs typeface="Arial"/>
                  </a:rPr>
                  <a:t> </a:t>
                </a:r>
                <a:r>
                  <a:rPr spc="-5" dirty="0">
                    <a:solidFill>
                      <a:srgbClr val="D60093"/>
                    </a:solidFill>
                    <a:latin typeface="Arial"/>
                    <a:cs typeface="Arial"/>
                  </a:rPr>
                  <a:t>based</a:t>
                </a:r>
                <a:r>
                  <a:rPr spc="-10" dirty="0">
                    <a:solidFill>
                      <a:srgbClr val="D60093"/>
                    </a:solidFill>
                    <a:latin typeface="Arial"/>
                    <a:cs typeface="Arial"/>
                  </a:rPr>
                  <a:t> </a:t>
                </a:r>
                <a:r>
                  <a:rPr spc="-5" dirty="0">
                    <a:solidFill>
                      <a:srgbClr val="D60093"/>
                    </a:solidFill>
                    <a:latin typeface="Arial"/>
                    <a:cs typeface="Arial"/>
                  </a:rPr>
                  <a:t>on</a:t>
                </a:r>
                <a:r>
                  <a:rPr spc="-15" dirty="0">
                    <a:solidFill>
                      <a:srgbClr val="D60093"/>
                    </a:solidFill>
                    <a:latin typeface="Arial"/>
                    <a:cs typeface="Arial"/>
                  </a:rPr>
                  <a:t> </a:t>
                </a:r>
                <a:r>
                  <a:rPr i="1" spc="1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𝐳</a:t>
                </a:r>
                <a14:m>
                  <m:oMath xmlns:m="http://schemas.openxmlformats.org/officeDocument/2006/math">
                    <m:r>
                      <a:rPr lang="en-US" sz="1950" i="1" spc="22" baseline="-14957" dirty="0" smtClean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𝑢</m:t>
                    </m:r>
                  </m:oMath>
                </a14:m>
                <a:endParaRPr sz="1950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063" y="2099564"/>
                <a:ext cx="3484245" cy="305981"/>
              </a:xfrm>
              <a:prstGeom prst="rect">
                <a:avLst/>
              </a:prstGeom>
              <a:blipFill>
                <a:blip r:embed="rId7"/>
                <a:stretch>
                  <a:fillRect l="-2972" t="-15686" b="-45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24"/>
          <p:cNvSpPr/>
          <p:nvPr/>
        </p:nvSpPr>
        <p:spPr>
          <a:xfrm>
            <a:off x="2009738" y="3265980"/>
            <a:ext cx="8422005" cy="0"/>
          </a:xfrm>
          <a:custGeom>
            <a:avLst/>
            <a:gdLst/>
            <a:ahLst/>
            <a:cxnLst/>
            <a:rect l="l" t="t" r="r" b="b"/>
            <a:pathLst>
              <a:path w="8422005">
                <a:moveTo>
                  <a:pt x="0" y="0"/>
                </a:moveTo>
                <a:lnTo>
                  <a:pt x="8421461" y="1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54FF3A-A10B-4E1A-B85B-8A6608B58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458" y="4564083"/>
            <a:ext cx="2022204" cy="689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BDCE46-60A4-4758-BAC1-F0D9E778D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4285" y="5840187"/>
            <a:ext cx="1160917" cy="5602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0" y="2991294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90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52959" y="3126740"/>
            <a:ext cx="128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1</a:t>
            </a:r>
            <a:endParaRPr>
              <a:latin typeface="Corbel"/>
              <a:cs typeface="Corbe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1267" y="4050340"/>
            <a:ext cx="624840" cy="612775"/>
            <a:chOff x="1687267" y="4050339"/>
            <a:chExt cx="624840" cy="612775"/>
          </a:xfrm>
        </p:grpSpPr>
        <p:sp>
          <p:nvSpPr>
            <p:cNvPr id="5" name="object 5"/>
            <p:cNvSpPr/>
            <p:nvPr/>
          </p:nvSpPr>
          <p:spPr>
            <a:xfrm>
              <a:off x="1696792" y="4059864"/>
              <a:ext cx="605790" cy="593725"/>
            </a:xfrm>
            <a:custGeom>
              <a:avLst/>
              <a:gdLst/>
              <a:ahLst/>
              <a:cxnLst/>
              <a:rect l="l" t="t" r="r" b="b"/>
              <a:pathLst>
                <a:path w="605789" h="593725">
                  <a:moveTo>
                    <a:pt x="302653" y="0"/>
                  </a:moveTo>
                  <a:lnTo>
                    <a:pt x="253561" y="3884"/>
                  </a:lnTo>
                  <a:lnTo>
                    <a:pt x="206991" y="15132"/>
                  </a:lnTo>
                  <a:lnTo>
                    <a:pt x="163566" y="33131"/>
                  </a:lnTo>
                  <a:lnTo>
                    <a:pt x="123910" y="57269"/>
                  </a:lnTo>
                  <a:lnTo>
                    <a:pt x="88645" y="86938"/>
                  </a:lnTo>
                  <a:lnTo>
                    <a:pt x="58394" y="121524"/>
                  </a:lnTo>
                  <a:lnTo>
                    <a:pt x="33781" y="160416"/>
                  </a:lnTo>
                  <a:lnTo>
                    <a:pt x="15429" y="203005"/>
                  </a:lnTo>
                  <a:lnTo>
                    <a:pt x="3961" y="248678"/>
                  </a:lnTo>
                  <a:lnTo>
                    <a:pt x="0" y="296825"/>
                  </a:lnTo>
                  <a:lnTo>
                    <a:pt x="3961" y="344972"/>
                  </a:lnTo>
                  <a:lnTo>
                    <a:pt x="15429" y="390645"/>
                  </a:lnTo>
                  <a:lnTo>
                    <a:pt x="33781" y="433233"/>
                  </a:lnTo>
                  <a:lnTo>
                    <a:pt x="58394" y="472126"/>
                  </a:lnTo>
                  <a:lnTo>
                    <a:pt x="88645" y="506712"/>
                  </a:lnTo>
                  <a:lnTo>
                    <a:pt x="123910" y="536381"/>
                  </a:lnTo>
                  <a:lnTo>
                    <a:pt x="163566" y="560520"/>
                  </a:lnTo>
                  <a:lnTo>
                    <a:pt x="206991" y="578518"/>
                  </a:lnTo>
                  <a:lnTo>
                    <a:pt x="253561" y="589766"/>
                  </a:lnTo>
                  <a:lnTo>
                    <a:pt x="302653" y="593651"/>
                  </a:lnTo>
                  <a:lnTo>
                    <a:pt x="351745" y="589766"/>
                  </a:lnTo>
                  <a:lnTo>
                    <a:pt x="398315" y="578518"/>
                  </a:lnTo>
                  <a:lnTo>
                    <a:pt x="441739" y="560520"/>
                  </a:lnTo>
                  <a:lnTo>
                    <a:pt x="481396" y="536381"/>
                  </a:lnTo>
                  <a:lnTo>
                    <a:pt x="516661" y="506712"/>
                  </a:lnTo>
                  <a:lnTo>
                    <a:pt x="546911" y="472126"/>
                  </a:lnTo>
                  <a:lnTo>
                    <a:pt x="571524" y="433233"/>
                  </a:lnTo>
                  <a:lnTo>
                    <a:pt x="589876" y="390645"/>
                  </a:lnTo>
                  <a:lnTo>
                    <a:pt x="601344" y="344972"/>
                  </a:lnTo>
                  <a:lnTo>
                    <a:pt x="605306" y="296825"/>
                  </a:lnTo>
                  <a:lnTo>
                    <a:pt x="601344" y="248678"/>
                  </a:lnTo>
                  <a:lnTo>
                    <a:pt x="589876" y="203005"/>
                  </a:lnTo>
                  <a:lnTo>
                    <a:pt x="571524" y="160416"/>
                  </a:lnTo>
                  <a:lnTo>
                    <a:pt x="546911" y="121524"/>
                  </a:lnTo>
                  <a:lnTo>
                    <a:pt x="516661" y="86938"/>
                  </a:lnTo>
                  <a:lnTo>
                    <a:pt x="481396" y="57269"/>
                  </a:lnTo>
                  <a:lnTo>
                    <a:pt x="441739" y="33131"/>
                  </a:lnTo>
                  <a:lnTo>
                    <a:pt x="398315" y="15132"/>
                  </a:lnTo>
                  <a:lnTo>
                    <a:pt x="351745" y="3884"/>
                  </a:lnTo>
                  <a:lnTo>
                    <a:pt x="3026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6792" y="4059864"/>
              <a:ext cx="605790" cy="593725"/>
            </a:xfrm>
            <a:custGeom>
              <a:avLst/>
              <a:gdLst/>
              <a:ahLst/>
              <a:cxnLst/>
              <a:rect l="l" t="t" r="r" b="b"/>
              <a:pathLst>
                <a:path w="605789" h="593725">
                  <a:moveTo>
                    <a:pt x="0" y="296825"/>
                  </a:moveTo>
                  <a:lnTo>
                    <a:pt x="3961" y="248678"/>
                  </a:lnTo>
                  <a:lnTo>
                    <a:pt x="15429" y="203005"/>
                  </a:lnTo>
                  <a:lnTo>
                    <a:pt x="33781" y="160417"/>
                  </a:lnTo>
                  <a:lnTo>
                    <a:pt x="58394" y="121524"/>
                  </a:lnTo>
                  <a:lnTo>
                    <a:pt x="88645" y="86938"/>
                  </a:lnTo>
                  <a:lnTo>
                    <a:pt x="123910" y="57270"/>
                  </a:lnTo>
                  <a:lnTo>
                    <a:pt x="163566" y="33131"/>
                  </a:lnTo>
                  <a:lnTo>
                    <a:pt x="206991" y="15132"/>
                  </a:lnTo>
                  <a:lnTo>
                    <a:pt x="253561" y="3884"/>
                  </a:lnTo>
                  <a:lnTo>
                    <a:pt x="302653" y="0"/>
                  </a:lnTo>
                  <a:lnTo>
                    <a:pt x="351745" y="3884"/>
                  </a:lnTo>
                  <a:lnTo>
                    <a:pt x="398315" y="15132"/>
                  </a:lnTo>
                  <a:lnTo>
                    <a:pt x="441740" y="33131"/>
                  </a:lnTo>
                  <a:lnTo>
                    <a:pt x="481396" y="57270"/>
                  </a:lnTo>
                  <a:lnTo>
                    <a:pt x="516661" y="86938"/>
                  </a:lnTo>
                  <a:lnTo>
                    <a:pt x="546912" y="121524"/>
                  </a:lnTo>
                  <a:lnTo>
                    <a:pt x="571525" y="160417"/>
                  </a:lnTo>
                  <a:lnTo>
                    <a:pt x="589877" y="203005"/>
                  </a:lnTo>
                  <a:lnTo>
                    <a:pt x="601345" y="248678"/>
                  </a:lnTo>
                  <a:lnTo>
                    <a:pt x="605307" y="296825"/>
                  </a:lnTo>
                  <a:lnTo>
                    <a:pt x="601345" y="344972"/>
                  </a:lnTo>
                  <a:lnTo>
                    <a:pt x="589877" y="390645"/>
                  </a:lnTo>
                  <a:lnTo>
                    <a:pt x="571525" y="433233"/>
                  </a:lnTo>
                  <a:lnTo>
                    <a:pt x="546912" y="472126"/>
                  </a:lnTo>
                  <a:lnTo>
                    <a:pt x="516661" y="506712"/>
                  </a:lnTo>
                  <a:lnTo>
                    <a:pt x="481396" y="536380"/>
                  </a:lnTo>
                  <a:lnTo>
                    <a:pt x="441740" y="560519"/>
                  </a:lnTo>
                  <a:lnTo>
                    <a:pt x="398315" y="578518"/>
                  </a:lnTo>
                  <a:lnTo>
                    <a:pt x="351745" y="589766"/>
                  </a:lnTo>
                  <a:lnTo>
                    <a:pt x="302653" y="593651"/>
                  </a:lnTo>
                  <a:lnTo>
                    <a:pt x="253561" y="589766"/>
                  </a:lnTo>
                  <a:lnTo>
                    <a:pt x="206991" y="578518"/>
                  </a:lnTo>
                  <a:lnTo>
                    <a:pt x="163566" y="560519"/>
                  </a:lnTo>
                  <a:lnTo>
                    <a:pt x="123910" y="536380"/>
                  </a:lnTo>
                  <a:lnTo>
                    <a:pt x="88645" y="506712"/>
                  </a:lnTo>
                  <a:lnTo>
                    <a:pt x="58394" y="472126"/>
                  </a:lnTo>
                  <a:lnTo>
                    <a:pt x="33781" y="433233"/>
                  </a:lnTo>
                  <a:lnTo>
                    <a:pt x="15429" y="390645"/>
                  </a:lnTo>
                  <a:lnTo>
                    <a:pt x="3961" y="344972"/>
                  </a:lnTo>
                  <a:lnTo>
                    <a:pt x="0" y="2968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52007" y="4193540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4</a:t>
            </a:r>
            <a:endParaRPr>
              <a:latin typeface="Corbel"/>
              <a:cs typeface="Corbe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29637" y="3347484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89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67996" y="3480307"/>
            <a:ext cx="129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3</a:t>
            </a:r>
            <a:endParaRPr>
              <a:latin typeface="Corbel"/>
              <a:cs typeface="Corbe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3444" y="2397642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89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54660" y="2532379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2</a:t>
            </a:r>
            <a:endParaRPr>
              <a:latin typeface="Corbel"/>
              <a:cs typeface="Corbe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33174" y="5009707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89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68360" y="5144516"/>
            <a:ext cx="13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5</a:t>
            </a:r>
            <a:endParaRPr>
              <a:latin typeface="Corbel"/>
              <a:cs typeface="Corbe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44673" y="4772248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89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74301" y="4906771"/>
            <a:ext cx="14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6</a:t>
            </a:r>
            <a:endParaRPr>
              <a:latin typeface="Corbel"/>
              <a:cs typeface="Corbe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42019" y="5959550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89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82761" y="6092444"/>
            <a:ext cx="123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7</a:t>
            </a:r>
            <a:endParaRPr>
              <a:latin typeface="Corbel"/>
              <a:cs typeface="Corbe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38685" y="1438276"/>
            <a:ext cx="2037080" cy="850265"/>
            <a:chOff x="4814685" y="1438275"/>
            <a:chExt cx="2037080" cy="850265"/>
          </a:xfrm>
        </p:grpSpPr>
        <p:sp>
          <p:nvSpPr>
            <p:cNvPr id="19" name="object 19"/>
            <p:cNvSpPr/>
            <p:nvPr/>
          </p:nvSpPr>
          <p:spPr>
            <a:xfrm>
              <a:off x="4824210" y="1685259"/>
              <a:ext cx="605790" cy="593725"/>
            </a:xfrm>
            <a:custGeom>
              <a:avLst/>
              <a:gdLst/>
              <a:ahLst/>
              <a:cxnLst/>
              <a:rect l="l" t="t" r="r" b="b"/>
              <a:pathLst>
                <a:path w="605789" h="593725">
                  <a:moveTo>
                    <a:pt x="0" y="296825"/>
                  </a:moveTo>
                  <a:lnTo>
                    <a:pt x="3961" y="248678"/>
                  </a:lnTo>
                  <a:lnTo>
                    <a:pt x="15429" y="203005"/>
                  </a:lnTo>
                  <a:lnTo>
                    <a:pt x="33781" y="160417"/>
                  </a:lnTo>
                  <a:lnTo>
                    <a:pt x="58394" y="121524"/>
                  </a:lnTo>
                  <a:lnTo>
                    <a:pt x="88645" y="86938"/>
                  </a:lnTo>
                  <a:lnTo>
                    <a:pt x="123910" y="57270"/>
                  </a:lnTo>
                  <a:lnTo>
                    <a:pt x="163566" y="33131"/>
                  </a:lnTo>
                  <a:lnTo>
                    <a:pt x="206991" y="15132"/>
                  </a:lnTo>
                  <a:lnTo>
                    <a:pt x="253561" y="3884"/>
                  </a:lnTo>
                  <a:lnTo>
                    <a:pt x="302653" y="0"/>
                  </a:lnTo>
                  <a:lnTo>
                    <a:pt x="351745" y="3884"/>
                  </a:lnTo>
                  <a:lnTo>
                    <a:pt x="398315" y="15132"/>
                  </a:lnTo>
                  <a:lnTo>
                    <a:pt x="441740" y="33131"/>
                  </a:lnTo>
                  <a:lnTo>
                    <a:pt x="481396" y="57270"/>
                  </a:lnTo>
                  <a:lnTo>
                    <a:pt x="516661" y="86938"/>
                  </a:lnTo>
                  <a:lnTo>
                    <a:pt x="546912" y="121524"/>
                  </a:lnTo>
                  <a:lnTo>
                    <a:pt x="571525" y="160417"/>
                  </a:lnTo>
                  <a:lnTo>
                    <a:pt x="589877" y="203005"/>
                  </a:lnTo>
                  <a:lnTo>
                    <a:pt x="601345" y="248678"/>
                  </a:lnTo>
                  <a:lnTo>
                    <a:pt x="605307" y="296825"/>
                  </a:lnTo>
                  <a:lnTo>
                    <a:pt x="601345" y="344972"/>
                  </a:lnTo>
                  <a:lnTo>
                    <a:pt x="589877" y="390645"/>
                  </a:lnTo>
                  <a:lnTo>
                    <a:pt x="571525" y="433233"/>
                  </a:lnTo>
                  <a:lnTo>
                    <a:pt x="546912" y="472126"/>
                  </a:lnTo>
                  <a:lnTo>
                    <a:pt x="516661" y="506712"/>
                  </a:lnTo>
                  <a:lnTo>
                    <a:pt x="481396" y="536380"/>
                  </a:lnTo>
                  <a:lnTo>
                    <a:pt x="441740" y="560519"/>
                  </a:lnTo>
                  <a:lnTo>
                    <a:pt x="398315" y="578518"/>
                  </a:lnTo>
                  <a:lnTo>
                    <a:pt x="351745" y="589766"/>
                  </a:lnTo>
                  <a:lnTo>
                    <a:pt x="302653" y="593651"/>
                  </a:lnTo>
                  <a:lnTo>
                    <a:pt x="253561" y="589766"/>
                  </a:lnTo>
                  <a:lnTo>
                    <a:pt x="206991" y="578518"/>
                  </a:lnTo>
                  <a:lnTo>
                    <a:pt x="163566" y="560519"/>
                  </a:lnTo>
                  <a:lnTo>
                    <a:pt x="123910" y="536380"/>
                  </a:lnTo>
                  <a:lnTo>
                    <a:pt x="88645" y="506712"/>
                  </a:lnTo>
                  <a:lnTo>
                    <a:pt x="58394" y="472126"/>
                  </a:lnTo>
                  <a:lnTo>
                    <a:pt x="33781" y="433233"/>
                  </a:lnTo>
                  <a:lnTo>
                    <a:pt x="15429" y="390645"/>
                  </a:lnTo>
                  <a:lnTo>
                    <a:pt x="3961" y="344972"/>
                  </a:lnTo>
                  <a:lnTo>
                    <a:pt x="0" y="2968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6594" y="1447800"/>
              <a:ext cx="605790" cy="593725"/>
            </a:xfrm>
            <a:custGeom>
              <a:avLst/>
              <a:gdLst/>
              <a:ahLst/>
              <a:cxnLst/>
              <a:rect l="l" t="t" r="r" b="b"/>
              <a:pathLst>
                <a:path w="605790" h="593725">
                  <a:moveTo>
                    <a:pt x="0" y="296825"/>
                  </a:moveTo>
                  <a:lnTo>
                    <a:pt x="3961" y="248678"/>
                  </a:lnTo>
                  <a:lnTo>
                    <a:pt x="15429" y="203005"/>
                  </a:lnTo>
                  <a:lnTo>
                    <a:pt x="33781" y="160417"/>
                  </a:lnTo>
                  <a:lnTo>
                    <a:pt x="58394" y="121524"/>
                  </a:lnTo>
                  <a:lnTo>
                    <a:pt x="88645" y="86938"/>
                  </a:lnTo>
                  <a:lnTo>
                    <a:pt x="123910" y="57270"/>
                  </a:lnTo>
                  <a:lnTo>
                    <a:pt x="163566" y="33131"/>
                  </a:lnTo>
                  <a:lnTo>
                    <a:pt x="206991" y="15132"/>
                  </a:lnTo>
                  <a:lnTo>
                    <a:pt x="253561" y="3884"/>
                  </a:lnTo>
                  <a:lnTo>
                    <a:pt x="302653" y="0"/>
                  </a:lnTo>
                  <a:lnTo>
                    <a:pt x="351745" y="3884"/>
                  </a:lnTo>
                  <a:lnTo>
                    <a:pt x="398315" y="15132"/>
                  </a:lnTo>
                  <a:lnTo>
                    <a:pt x="441740" y="33131"/>
                  </a:lnTo>
                  <a:lnTo>
                    <a:pt x="481396" y="57270"/>
                  </a:lnTo>
                  <a:lnTo>
                    <a:pt x="516661" y="86938"/>
                  </a:lnTo>
                  <a:lnTo>
                    <a:pt x="546912" y="121524"/>
                  </a:lnTo>
                  <a:lnTo>
                    <a:pt x="571525" y="160417"/>
                  </a:lnTo>
                  <a:lnTo>
                    <a:pt x="589877" y="203005"/>
                  </a:lnTo>
                  <a:lnTo>
                    <a:pt x="601345" y="248678"/>
                  </a:lnTo>
                  <a:lnTo>
                    <a:pt x="605307" y="296825"/>
                  </a:lnTo>
                  <a:lnTo>
                    <a:pt x="601345" y="344972"/>
                  </a:lnTo>
                  <a:lnTo>
                    <a:pt x="589877" y="390645"/>
                  </a:lnTo>
                  <a:lnTo>
                    <a:pt x="571525" y="433233"/>
                  </a:lnTo>
                  <a:lnTo>
                    <a:pt x="546912" y="472126"/>
                  </a:lnTo>
                  <a:lnTo>
                    <a:pt x="516661" y="506712"/>
                  </a:lnTo>
                  <a:lnTo>
                    <a:pt x="481396" y="536380"/>
                  </a:lnTo>
                  <a:lnTo>
                    <a:pt x="441740" y="560519"/>
                  </a:lnTo>
                  <a:lnTo>
                    <a:pt x="398315" y="578518"/>
                  </a:lnTo>
                  <a:lnTo>
                    <a:pt x="351745" y="589766"/>
                  </a:lnTo>
                  <a:lnTo>
                    <a:pt x="302653" y="593651"/>
                  </a:lnTo>
                  <a:lnTo>
                    <a:pt x="253561" y="589766"/>
                  </a:lnTo>
                  <a:lnTo>
                    <a:pt x="206991" y="578518"/>
                  </a:lnTo>
                  <a:lnTo>
                    <a:pt x="163566" y="560519"/>
                  </a:lnTo>
                  <a:lnTo>
                    <a:pt x="123910" y="536380"/>
                  </a:lnTo>
                  <a:lnTo>
                    <a:pt x="88645" y="506712"/>
                  </a:lnTo>
                  <a:lnTo>
                    <a:pt x="58394" y="472126"/>
                  </a:lnTo>
                  <a:lnTo>
                    <a:pt x="33781" y="433233"/>
                  </a:lnTo>
                  <a:lnTo>
                    <a:pt x="15429" y="390645"/>
                  </a:lnTo>
                  <a:lnTo>
                    <a:pt x="3961" y="344972"/>
                  </a:lnTo>
                  <a:lnTo>
                    <a:pt x="0" y="2968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77840" y="1581404"/>
            <a:ext cx="160972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4775">
              <a:lnSpc>
                <a:spcPts val="2014"/>
              </a:lnSpc>
              <a:spcBef>
                <a:spcPts val="100"/>
              </a:spcBef>
            </a:pPr>
            <a:r>
              <a:rPr spc="5" dirty="0">
                <a:latin typeface="Corbel"/>
                <a:cs typeface="Corbel"/>
              </a:rPr>
              <a:t>10</a:t>
            </a:r>
            <a:endParaRPr>
              <a:latin typeface="Corbel"/>
              <a:cs typeface="Corbel"/>
            </a:endParaRPr>
          </a:p>
          <a:p>
            <a:pPr marL="12700">
              <a:lnSpc>
                <a:spcPts val="2014"/>
              </a:lnSpc>
            </a:pPr>
            <a:r>
              <a:rPr dirty="0">
                <a:latin typeface="Corbel"/>
                <a:cs typeface="Corbel"/>
              </a:rPr>
              <a:t>9</a:t>
            </a:r>
            <a:endParaRPr>
              <a:latin typeface="Corbel"/>
              <a:cs typeface="Corbe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49095" y="2872564"/>
            <a:ext cx="605790" cy="593725"/>
          </a:xfrm>
          <a:custGeom>
            <a:avLst/>
            <a:gdLst/>
            <a:ahLst/>
            <a:cxnLst/>
            <a:rect l="l" t="t" r="r" b="b"/>
            <a:pathLst>
              <a:path w="605789" h="593725">
                <a:moveTo>
                  <a:pt x="0" y="296825"/>
                </a:moveTo>
                <a:lnTo>
                  <a:pt x="3961" y="248678"/>
                </a:lnTo>
                <a:lnTo>
                  <a:pt x="15429" y="203005"/>
                </a:lnTo>
                <a:lnTo>
                  <a:pt x="33781" y="160417"/>
                </a:lnTo>
                <a:lnTo>
                  <a:pt x="58394" y="121524"/>
                </a:lnTo>
                <a:lnTo>
                  <a:pt x="88645" y="86938"/>
                </a:lnTo>
                <a:lnTo>
                  <a:pt x="123910" y="57270"/>
                </a:lnTo>
                <a:lnTo>
                  <a:pt x="163566" y="33131"/>
                </a:lnTo>
                <a:lnTo>
                  <a:pt x="206991" y="15132"/>
                </a:lnTo>
                <a:lnTo>
                  <a:pt x="253561" y="3884"/>
                </a:lnTo>
                <a:lnTo>
                  <a:pt x="302653" y="0"/>
                </a:lnTo>
                <a:lnTo>
                  <a:pt x="351745" y="3884"/>
                </a:lnTo>
                <a:lnTo>
                  <a:pt x="398315" y="15132"/>
                </a:lnTo>
                <a:lnTo>
                  <a:pt x="441740" y="33131"/>
                </a:lnTo>
                <a:lnTo>
                  <a:pt x="481396" y="57270"/>
                </a:lnTo>
                <a:lnTo>
                  <a:pt x="516661" y="86938"/>
                </a:lnTo>
                <a:lnTo>
                  <a:pt x="546912" y="121524"/>
                </a:lnTo>
                <a:lnTo>
                  <a:pt x="571525" y="160417"/>
                </a:lnTo>
                <a:lnTo>
                  <a:pt x="589877" y="203005"/>
                </a:lnTo>
                <a:lnTo>
                  <a:pt x="601345" y="248678"/>
                </a:lnTo>
                <a:lnTo>
                  <a:pt x="605307" y="296825"/>
                </a:lnTo>
                <a:lnTo>
                  <a:pt x="601345" y="344972"/>
                </a:lnTo>
                <a:lnTo>
                  <a:pt x="589877" y="390645"/>
                </a:lnTo>
                <a:lnTo>
                  <a:pt x="571525" y="433233"/>
                </a:lnTo>
                <a:lnTo>
                  <a:pt x="546912" y="472126"/>
                </a:lnTo>
                <a:lnTo>
                  <a:pt x="516661" y="506712"/>
                </a:lnTo>
                <a:lnTo>
                  <a:pt x="481396" y="536380"/>
                </a:lnTo>
                <a:lnTo>
                  <a:pt x="441740" y="560519"/>
                </a:lnTo>
                <a:lnTo>
                  <a:pt x="398315" y="578518"/>
                </a:lnTo>
                <a:lnTo>
                  <a:pt x="351745" y="589766"/>
                </a:lnTo>
                <a:lnTo>
                  <a:pt x="302653" y="593651"/>
                </a:lnTo>
                <a:lnTo>
                  <a:pt x="253561" y="589766"/>
                </a:lnTo>
                <a:lnTo>
                  <a:pt x="206991" y="578518"/>
                </a:lnTo>
                <a:lnTo>
                  <a:pt x="163566" y="560519"/>
                </a:lnTo>
                <a:lnTo>
                  <a:pt x="123910" y="536380"/>
                </a:lnTo>
                <a:lnTo>
                  <a:pt x="88645" y="506712"/>
                </a:lnTo>
                <a:lnTo>
                  <a:pt x="58394" y="472126"/>
                </a:lnTo>
                <a:lnTo>
                  <a:pt x="33781" y="433233"/>
                </a:lnTo>
                <a:lnTo>
                  <a:pt x="15429" y="390645"/>
                </a:lnTo>
                <a:lnTo>
                  <a:pt x="3961" y="344972"/>
                </a:lnTo>
                <a:lnTo>
                  <a:pt x="0" y="2968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80311" y="3007867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8</a:t>
            </a:r>
            <a:endParaRPr>
              <a:latin typeface="Corbel"/>
              <a:cs typeface="Corbe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51069" y="2150656"/>
            <a:ext cx="1936114" cy="1681480"/>
            <a:chOff x="6227069" y="2150656"/>
            <a:chExt cx="1936114" cy="1681480"/>
          </a:xfrm>
        </p:grpSpPr>
        <p:sp>
          <p:nvSpPr>
            <p:cNvPr id="25" name="object 25"/>
            <p:cNvSpPr/>
            <p:nvPr/>
          </p:nvSpPr>
          <p:spPr>
            <a:xfrm>
              <a:off x="6236594" y="3228752"/>
              <a:ext cx="605790" cy="593725"/>
            </a:xfrm>
            <a:custGeom>
              <a:avLst/>
              <a:gdLst/>
              <a:ahLst/>
              <a:cxnLst/>
              <a:rect l="l" t="t" r="r" b="b"/>
              <a:pathLst>
                <a:path w="605790" h="593725">
                  <a:moveTo>
                    <a:pt x="0" y="296825"/>
                  </a:moveTo>
                  <a:lnTo>
                    <a:pt x="3961" y="248678"/>
                  </a:lnTo>
                  <a:lnTo>
                    <a:pt x="15429" y="203005"/>
                  </a:lnTo>
                  <a:lnTo>
                    <a:pt x="33781" y="160417"/>
                  </a:lnTo>
                  <a:lnTo>
                    <a:pt x="58394" y="121524"/>
                  </a:lnTo>
                  <a:lnTo>
                    <a:pt x="88645" y="86938"/>
                  </a:lnTo>
                  <a:lnTo>
                    <a:pt x="123910" y="57270"/>
                  </a:lnTo>
                  <a:lnTo>
                    <a:pt x="163566" y="33131"/>
                  </a:lnTo>
                  <a:lnTo>
                    <a:pt x="206991" y="15132"/>
                  </a:lnTo>
                  <a:lnTo>
                    <a:pt x="253561" y="3884"/>
                  </a:lnTo>
                  <a:lnTo>
                    <a:pt x="302653" y="0"/>
                  </a:lnTo>
                  <a:lnTo>
                    <a:pt x="351745" y="3884"/>
                  </a:lnTo>
                  <a:lnTo>
                    <a:pt x="398315" y="15132"/>
                  </a:lnTo>
                  <a:lnTo>
                    <a:pt x="441740" y="33131"/>
                  </a:lnTo>
                  <a:lnTo>
                    <a:pt x="481396" y="57270"/>
                  </a:lnTo>
                  <a:lnTo>
                    <a:pt x="516661" y="86938"/>
                  </a:lnTo>
                  <a:lnTo>
                    <a:pt x="546912" y="121524"/>
                  </a:lnTo>
                  <a:lnTo>
                    <a:pt x="571525" y="160417"/>
                  </a:lnTo>
                  <a:lnTo>
                    <a:pt x="589877" y="203005"/>
                  </a:lnTo>
                  <a:lnTo>
                    <a:pt x="601345" y="248678"/>
                  </a:lnTo>
                  <a:lnTo>
                    <a:pt x="605307" y="296825"/>
                  </a:lnTo>
                  <a:lnTo>
                    <a:pt x="601345" y="344972"/>
                  </a:lnTo>
                  <a:lnTo>
                    <a:pt x="589877" y="390645"/>
                  </a:lnTo>
                  <a:lnTo>
                    <a:pt x="571525" y="433233"/>
                  </a:lnTo>
                  <a:lnTo>
                    <a:pt x="546912" y="472126"/>
                  </a:lnTo>
                  <a:lnTo>
                    <a:pt x="516661" y="506712"/>
                  </a:lnTo>
                  <a:lnTo>
                    <a:pt x="481396" y="536380"/>
                  </a:lnTo>
                  <a:lnTo>
                    <a:pt x="441740" y="560519"/>
                  </a:lnTo>
                  <a:lnTo>
                    <a:pt x="398315" y="578518"/>
                  </a:lnTo>
                  <a:lnTo>
                    <a:pt x="351745" y="589766"/>
                  </a:lnTo>
                  <a:lnTo>
                    <a:pt x="302653" y="593651"/>
                  </a:lnTo>
                  <a:lnTo>
                    <a:pt x="253561" y="589766"/>
                  </a:lnTo>
                  <a:lnTo>
                    <a:pt x="206991" y="578518"/>
                  </a:lnTo>
                  <a:lnTo>
                    <a:pt x="163566" y="560519"/>
                  </a:lnTo>
                  <a:lnTo>
                    <a:pt x="123910" y="536380"/>
                  </a:lnTo>
                  <a:lnTo>
                    <a:pt x="88645" y="506712"/>
                  </a:lnTo>
                  <a:lnTo>
                    <a:pt x="58394" y="472126"/>
                  </a:lnTo>
                  <a:lnTo>
                    <a:pt x="33781" y="433233"/>
                  </a:lnTo>
                  <a:lnTo>
                    <a:pt x="15429" y="390645"/>
                  </a:lnTo>
                  <a:lnTo>
                    <a:pt x="3961" y="344972"/>
                  </a:lnTo>
                  <a:lnTo>
                    <a:pt x="0" y="2968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8092" y="2160181"/>
              <a:ext cx="605790" cy="593725"/>
            </a:xfrm>
            <a:custGeom>
              <a:avLst/>
              <a:gdLst/>
              <a:ahLst/>
              <a:cxnLst/>
              <a:rect l="l" t="t" r="r" b="b"/>
              <a:pathLst>
                <a:path w="605790" h="593725">
                  <a:moveTo>
                    <a:pt x="0" y="296825"/>
                  </a:moveTo>
                  <a:lnTo>
                    <a:pt x="3961" y="248678"/>
                  </a:lnTo>
                  <a:lnTo>
                    <a:pt x="15429" y="203005"/>
                  </a:lnTo>
                  <a:lnTo>
                    <a:pt x="33781" y="160417"/>
                  </a:lnTo>
                  <a:lnTo>
                    <a:pt x="58394" y="121524"/>
                  </a:lnTo>
                  <a:lnTo>
                    <a:pt x="88645" y="86938"/>
                  </a:lnTo>
                  <a:lnTo>
                    <a:pt x="123910" y="57270"/>
                  </a:lnTo>
                  <a:lnTo>
                    <a:pt x="163566" y="33131"/>
                  </a:lnTo>
                  <a:lnTo>
                    <a:pt x="206991" y="15132"/>
                  </a:lnTo>
                  <a:lnTo>
                    <a:pt x="253561" y="3884"/>
                  </a:lnTo>
                  <a:lnTo>
                    <a:pt x="302653" y="0"/>
                  </a:lnTo>
                  <a:lnTo>
                    <a:pt x="351745" y="3884"/>
                  </a:lnTo>
                  <a:lnTo>
                    <a:pt x="398315" y="15132"/>
                  </a:lnTo>
                  <a:lnTo>
                    <a:pt x="441740" y="33131"/>
                  </a:lnTo>
                  <a:lnTo>
                    <a:pt x="481396" y="57270"/>
                  </a:lnTo>
                  <a:lnTo>
                    <a:pt x="516661" y="86938"/>
                  </a:lnTo>
                  <a:lnTo>
                    <a:pt x="546912" y="121524"/>
                  </a:lnTo>
                  <a:lnTo>
                    <a:pt x="571525" y="160417"/>
                  </a:lnTo>
                  <a:lnTo>
                    <a:pt x="589877" y="203005"/>
                  </a:lnTo>
                  <a:lnTo>
                    <a:pt x="601345" y="248678"/>
                  </a:lnTo>
                  <a:lnTo>
                    <a:pt x="605307" y="296825"/>
                  </a:lnTo>
                  <a:lnTo>
                    <a:pt x="601345" y="344972"/>
                  </a:lnTo>
                  <a:lnTo>
                    <a:pt x="589877" y="390645"/>
                  </a:lnTo>
                  <a:lnTo>
                    <a:pt x="571525" y="433233"/>
                  </a:lnTo>
                  <a:lnTo>
                    <a:pt x="546912" y="472126"/>
                  </a:lnTo>
                  <a:lnTo>
                    <a:pt x="516661" y="506712"/>
                  </a:lnTo>
                  <a:lnTo>
                    <a:pt x="481396" y="536380"/>
                  </a:lnTo>
                  <a:lnTo>
                    <a:pt x="441740" y="560519"/>
                  </a:lnTo>
                  <a:lnTo>
                    <a:pt x="398315" y="578518"/>
                  </a:lnTo>
                  <a:lnTo>
                    <a:pt x="351745" y="589766"/>
                  </a:lnTo>
                  <a:lnTo>
                    <a:pt x="302653" y="593651"/>
                  </a:lnTo>
                  <a:lnTo>
                    <a:pt x="253561" y="589766"/>
                  </a:lnTo>
                  <a:lnTo>
                    <a:pt x="206991" y="578518"/>
                  </a:lnTo>
                  <a:lnTo>
                    <a:pt x="163566" y="560519"/>
                  </a:lnTo>
                  <a:lnTo>
                    <a:pt x="123910" y="536380"/>
                  </a:lnTo>
                  <a:lnTo>
                    <a:pt x="88645" y="506712"/>
                  </a:lnTo>
                  <a:lnTo>
                    <a:pt x="58394" y="472126"/>
                  </a:lnTo>
                  <a:lnTo>
                    <a:pt x="33781" y="433233"/>
                  </a:lnTo>
                  <a:lnTo>
                    <a:pt x="15429" y="390645"/>
                  </a:lnTo>
                  <a:lnTo>
                    <a:pt x="3961" y="344972"/>
                  </a:lnTo>
                  <a:lnTo>
                    <a:pt x="0" y="2968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251716" y="2294635"/>
            <a:ext cx="245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latin typeface="Corbel"/>
                <a:cs typeface="Corbel"/>
              </a:rPr>
              <a:t>1</a:t>
            </a:r>
            <a:r>
              <a:rPr dirty="0">
                <a:latin typeface="Corbel"/>
                <a:cs typeface="Corbel"/>
              </a:rPr>
              <a:t>2</a:t>
            </a:r>
            <a:endParaRPr>
              <a:latin typeface="Corbel"/>
              <a:cs typeface="Corbe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812492" y="1680497"/>
            <a:ext cx="6365875" cy="4403090"/>
            <a:chOff x="1288491" y="1680497"/>
            <a:chExt cx="6365875" cy="4403090"/>
          </a:xfrm>
        </p:grpSpPr>
        <p:sp>
          <p:nvSpPr>
            <p:cNvPr id="29" name="object 29"/>
            <p:cNvSpPr/>
            <p:nvPr/>
          </p:nvSpPr>
          <p:spPr>
            <a:xfrm>
              <a:off x="1293253" y="3584943"/>
              <a:ext cx="504825" cy="474980"/>
            </a:xfrm>
            <a:custGeom>
              <a:avLst/>
              <a:gdLst/>
              <a:ahLst/>
              <a:cxnLst/>
              <a:rect l="l" t="t" r="r" b="b"/>
              <a:pathLst>
                <a:path w="504825" h="474979">
                  <a:moveTo>
                    <a:pt x="0" y="0"/>
                  </a:moveTo>
                  <a:lnTo>
                    <a:pt x="504423" y="47492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95907" y="3228752"/>
              <a:ext cx="1109980" cy="356235"/>
            </a:xfrm>
            <a:custGeom>
              <a:avLst/>
              <a:gdLst/>
              <a:ahLst/>
              <a:cxnLst/>
              <a:rect l="l" t="t" r="r" b="b"/>
              <a:pathLst>
                <a:path w="1109980" h="356235">
                  <a:moveTo>
                    <a:pt x="0" y="0"/>
                  </a:moveTo>
                  <a:lnTo>
                    <a:pt x="1109730" y="35619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94137" y="2753833"/>
              <a:ext cx="605790" cy="237490"/>
            </a:xfrm>
            <a:custGeom>
              <a:avLst/>
              <a:gdLst/>
              <a:ahLst/>
              <a:cxnLst/>
              <a:rect l="l" t="t" r="r" b="b"/>
              <a:pathLst>
                <a:path w="605789" h="237489">
                  <a:moveTo>
                    <a:pt x="0" y="237460"/>
                  </a:moveTo>
                  <a:lnTo>
                    <a:pt x="605307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04752" y="2753832"/>
              <a:ext cx="302895" cy="593725"/>
            </a:xfrm>
            <a:custGeom>
              <a:avLst/>
              <a:gdLst/>
              <a:ahLst/>
              <a:cxnLst/>
              <a:rect l="l" t="t" r="r" b="b"/>
              <a:pathLst>
                <a:path w="302894" h="593725">
                  <a:moveTo>
                    <a:pt x="0" y="0"/>
                  </a:moveTo>
                  <a:lnTo>
                    <a:pt x="302654" y="59365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02098" y="3941134"/>
              <a:ext cx="605790" cy="356235"/>
            </a:xfrm>
            <a:custGeom>
              <a:avLst/>
              <a:gdLst/>
              <a:ahLst/>
              <a:cxnLst/>
              <a:rect l="l" t="t" r="r" b="b"/>
              <a:pathLst>
                <a:path w="605789" h="356235">
                  <a:moveTo>
                    <a:pt x="0" y="356191"/>
                  </a:moveTo>
                  <a:lnTo>
                    <a:pt x="605307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01213" y="4534785"/>
              <a:ext cx="1009015" cy="474980"/>
            </a:xfrm>
            <a:custGeom>
              <a:avLst/>
              <a:gdLst/>
              <a:ahLst/>
              <a:cxnLst/>
              <a:rect l="l" t="t" r="r" b="b"/>
              <a:pathLst>
                <a:path w="1009014" h="474979">
                  <a:moveTo>
                    <a:pt x="0" y="0"/>
                  </a:moveTo>
                  <a:lnTo>
                    <a:pt x="1008845" y="47492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14482" y="5009706"/>
              <a:ext cx="706755" cy="237490"/>
            </a:xfrm>
            <a:custGeom>
              <a:avLst/>
              <a:gdLst/>
              <a:ahLst/>
              <a:cxnLst/>
              <a:rect l="l" t="t" r="r" b="b"/>
              <a:pathLst>
                <a:path w="706754" h="237489">
                  <a:moveTo>
                    <a:pt x="0" y="237460"/>
                  </a:moveTo>
                  <a:lnTo>
                    <a:pt x="70619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13596" y="5603357"/>
              <a:ext cx="504825" cy="474980"/>
            </a:xfrm>
            <a:custGeom>
              <a:avLst/>
              <a:gdLst/>
              <a:ahLst/>
              <a:cxnLst/>
              <a:rect l="l" t="t" r="r" b="b"/>
              <a:pathLst>
                <a:path w="504825" h="474979">
                  <a:moveTo>
                    <a:pt x="0" y="0"/>
                  </a:moveTo>
                  <a:lnTo>
                    <a:pt x="504423" y="47492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21557" y="5365897"/>
              <a:ext cx="201930" cy="593725"/>
            </a:xfrm>
            <a:custGeom>
              <a:avLst/>
              <a:gdLst/>
              <a:ahLst/>
              <a:cxnLst/>
              <a:rect l="l" t="t" r="r" b="b"/>
              <a:pathLst>
                <a:path w="201929" h="593725">
                  <a:moveTo>
                    <a:pt x="201769" y="0"/>
                  </a:moveTo>
                  <a:lnTo>
                    <a:pt x="0" y="59365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30402" y="3347483"/>
              <a:ext cx="706755" cy="118745"/>
            </a:xfrm>
            <a:custGeom>
              <a:avLst/>
              <a:gdLst/>
              <a:ahLst/>
              <a:cxnLst/>
              <a:rect l="l" t="t" r="r" b="b"/>
              <a:pathLst>
                <a:path w="706754" h="118745">
                  <a:moveTo>
                    <a:pt x="0" y="0"/>
                  </a:moveTo>
                  <a:lnTo>
                    <a:pt x="706192" y="11873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41901" y="2753832"/>
              <a:ext cx="807085" cy="712470"/>
            </a:xfrm>
            <a:custGeom>
              <a:avLst/>
              <a:gdLst/>
              <a:ahLst/>
              <a:cxnLst/>
              <a:rect l="l" t="t" r="r" b="b"/>
              <a:pathLst>
                <a:path w="807084" h="712470">
                  <a:moveTo>
                    <a:pt x="0" y="712381"/>
                  </a:moveTo>
                  <a:lnTo>
                    <a:pt x="80707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841901" y="1803990"/>
              <a:ext cx="807085" cy="356235"/>
            </a:xfrm>
            <a:custGeom>
              <a:avLst/>
              <a:gdLst/>
              <a:ahLst/>
              <a:cxnLst/>
              <a:rect l="l" t="t" r="r" b="b"/>
              <a:pathLst>
                <a:path w="807084" h="356235">
                  <a:moveTo>
                    <a:pt x="0" y="0"/>
                  </a:moveTo>
                  <a:lnTo>
                    <a:pt x="807076" y="35619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29517" y="1685260"/>
              <a:ext cx="807085" cy="237490"/>
            </a:xfrm>
            <a:custGeom>
              <a:avLst/>
              <a:gdLst/>
              <a:ahLst/>
              <a:cxnLst/>
              <a:rect l="l" t="t" r="r" b="b"/>
              <a:pathLst>
                <a:path w="807085" h="237489">
                  <a:moveTo>
                    <a:pt x="0" y="237460"/>
                  </a:moveTo>
                  <a:lnTo>
                    <a:pt x="80707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26865" y="2278912"/>
              <a:ext cx="0" cy="593725"/>
            </a:xfrm>
            <a:custGeom>
              <a:avLst/>
              <a:gdLst/>
              <a:ahLst/>
              <a:cxnLst/>
              <a:rect l="l" t="t" r="r" b="b"/>
              <a:pathLst>
                <a:path h="593725">
                  <a:moveTo>
                    <a:pt x="0" y="0"/>
                  </a:moveTo>
                  <a:lnTo>
                    <a:pt x="1" y="59365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39247" y="2041451"/>
              <a:ext cx="0" cy="1187450"/>
            </a:xfrm>
            <a:custGeom>
              <a:avLst/>
              <a:gdLst/>
              <a:ahLst/>
              <a:cxnLst/>
              <a:rect l="l" t="t" r="r" b="b"/>
              <a:pathLst>
                <a:path h="1187450">
                  <a:moveTo>
                    <a:pt x="0" y="0"/>
                  </a:moveTo>
                  <a:lnTo>
                    <a:pt x="1" y="118730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04752" y="2635101"/>
              <a:ext cx="2320925" cy="356235"/>
            </a:xfrm>
            <a:custGeom>
              <a:avLst/>
              <a:gdLst/>
              <a:ahLst/>
              <a:cxnLst/>
              <a:rect l="l" t="t" r="r" b="b"/>
              <a:pathLst>
                <a:path w="2320925" h="356235">
                  <a:moveTo>
                    <a:pt x="0" y="0"/>
                  </a:moveTo>
                  <a:lnTo>
                    <a:pt x="2320344" y="35619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11828" y="3466213"/>
              <a:ext cx="1614170" cy="1543685"/>
            </a:xfrm>
            <a:custGeom>
              <a:avLst/>
              <a:gdLst/>
              <a:ahLst/>
              <a:cxnLst/>
              <a:rect l="l" t="t" r="r" b="b"/>
              <a:pathLst>
                <a:path w="1614170" h="1543685">
                  <a:moveTo>
                    <a:pt x="0" y="1543493"/>
                  </a:moveTo>
                  <a:lnTo>
                    <a:pt x="161415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6024" y="4090416"/>
              <a:ext cx="557784" cy="55778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479" y="4114800"/>
              <a:ext cx="457200" cy="4572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76547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31551" y="160231"/>
                  </a:moveTo>
                  <a:lnTo>
                    <a:pt x="133422" y="150962"/>
                  </a:lnTo>
                  <a:lnTo>
                    <a:pt x="138525" y="143393"/>
                  </a:lnTo>
                  <a:lnTo>
                    <a:pt x="146094" y="138290"/>
                  </a:lnTo>
                  <a:lnTo>
                    <a:pt x="155363" y="136419"/>
                  </a:lnTo>
                  <a:lnTo>
                    <a:pt x="164632" y="138290"/>
                  </a:lnTo>
                  <a:lnTo>
                    <a:pt x="172201" y="143393"/>
                  </a:lnTo>
                  <a:lnTo>
                    <a:pt x="177304" y="150962"/>
                  </a:lnTo>
                  <a:lnTo>
                    <a:pt x="179176" y="160231"/>
                  </a:lnTo>
                  <a:lnTo>
                    <a:pt x="177304" y="169500"/>
                  </a:lnTo>
                  <a:lnTo>
                    <a:pt x="172201" y="177069"/>
                  </a:lnTo>
                  <a:lnTo>
                    <a:pt x="164632" y="182172"/>
                  </a:lnTo>
                  <a:lnTo>
                    <a:pt x="155363" y="184044"/>
                  </a:lnTo>
                  <a:lnTo>
                    <a:pt x="146094" y="182172"/>
                  </a:lnTo>
                  <a:lnTo>
                    <a:pt x="138525" y="177069"/>
                  </a:lnTo>
                  <a:lnTo>
                    <a:pt x="133422" y="169500"/>
                  </a:lnTo>
                  <a:lnTo>
                    <a:pt x="131551" y="160231"/>
                  </a:lnTo>
                </a:path>
                <a:path w="457200" h="457200">
                  <a:moveTo>
                    <a:pt x="278024" y="160231"/>
                  </a:moveTo>
                  <a:lnTo>
                    <a:pt x="279895" y="150962"/>
                  </a:lnTo>
                  <a:lnTo>
                    <a:pt x="284998" y="143393"/>
                  </a:lnTo>
                  <a:lnTo>
                    <a:pt x="292567" y="138290"/>
                  </a:lnTo>
                  <a:lnTo>
                    <a:pt x="301836" y="136419"/>
                  </a:lnTo>
                  <a:lnTo>
                    <a:pt x="311105" y="138290"/>
                  </a:lnTo>
                  <a:lnTo>
                    <a:pt x="318674" y="143393"/>
                  </a:lnTo>
                  <a:lnTo>
                    <a:pt x="323777" y="150962"/>
                  </a:lnTo>
                  <a:lnTo>
                    <a:pt x="325649" y="160231"/>
                  </a:lnTo>
                  <a:lnTo>
                    <a:pt x="323777" y="169500"/>
                  </a:lnTo>
                  <a:lnTo>
                    <a:pt x="318674" y="177069"/>
                  </a:lnTo>
                  <a:lnTo>
                    <a:pt x="311105" y="182172"/>
                  </a:lnTo>
                  <a:lnTo>
                    <a:pt x="301836" y="184044"/>
                  </a:lnTo>
                  <a:lnTo>
                    <a:pt x="292567" y="182172"/>
                  </a:lnTo>
                  <a:lnTo>
                    <a:pt x="284998" y="177069"/>
                  </a:lnTo>
                  <a:lnTo>
                    <a:pt x="279895" y="169500"/>
                  </a:lnTo>
                  <a:lnTo>
                    <a:pt x="278024" y="160231"/>
                  </a:lnTo>
                </a:path>
                <a:path w="457200" h="457200">
                  <a:moveTo>
                    <a:pt x="104697" y="328294"/>
                  </a:moveTo>
                  <a:lnTo>
                    <a:pt x="145990" y="351931"/>
                  </a:lnTo>
                  <a:lnTo>
                    <a:pt x="187267" y="366113"/>
                  </a:lnTo>
                  <a:lnTo>
                    <a:pt x="228527" y="370840"/>
                  </a:lnTo>
                  <a:lnTo>
                    <a:pt x="269772" y="366113"/>
                  </a:lnTo>
                  <a:lnTo>
                    <a:pt x="311000" y="351931"/>
                  </a:lnTo>
                  <a:lnTo>
                    <a:pt x="352213" y="328294"/>
                  </a:lnTo>
                </a:path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234027" y="3364484"/>
            <a:ext cx="3165475" cy="322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805">
              <a:spcBef>
                <a:spcPts val="100"/>
              </a:spcBef>
            </a:pPr>
            <a:r>
              <a:rPr dirty="0">
                <a:latin typeface="Corbel"/>
                <a:cs typeface="Corbel"/>
              </a:rPr>
              <a:t>11</a:t>
            </a:r>
            <a:endParaRPr>
              <a:latin typeface="Corbel"/>
              <a:cs typeface="Corbel"/>
            </a:endParaRPr>
          </a:p>
          <a:p>
            <a:pPr marL="12700" marR="5080">
              <a:spcBef>
                <a:spcPts val="1455"/>
              </a:spcBef>
            </a:pPr>
            <a:r>
              <a:rPr sz="2000" spc="-5" dirty="0">
                <a:latin typeface="Calibri"/>
                <a:cs typeface="Calibri"/>
              </a:rPr>
              <a:t>Given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i="1" spc="-5" dirty="0">
                <a:latin typeface="Calibri"/>
                <a:cs typeface="Calibri"/>
              </a:rPr>
              <a:t>graph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i="1" spc="-10" dirty="0">
                <a:latin typeface="Calibri"/>
                <a:cs typeface="Calibri"/>
              </a:rPr>
              <a:t>starting </a:t>
            </a:r>
            <a:r>
              <a:rPr sz="2000" i="1" spc="-5" dirty="0">
                <a:latin typeface="Calibri"/>
                <a:cs typeface="Calibri"/>
              </a:rPr>
              <a:t> point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we </a:t>
            </a:r>
            <a:r>
              <a:rPr sz="2000" b="1" dirty="0">
                <a:latin typeface="Calibri"/>
                <a:cs typeface="Calibri"/>
              </a:rPr>
              <a:t>select a </a:t>
            </a:r>
            <a:r>
              <a:rPr sz="2000" b="1" spc="-5" dirty="0">
                <a:latin typeface="Calibri"/>
                <a:cs typeface="Calibri"/>
              </a:rPr>
              <a:t>neighbor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at </a:t>
            </a:r>
            <a:r>
              <a:rPr sz="2000" b="1" spc="-10" dirty="0">
                <a:latin typeface="Calibri"/>
                <a:cs typeface="Calibri"/>
              </a:rPr>
              <a:t>random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move to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neighbor; </a:t>
            </a:r>
            <a:r>
              <a:rPr sz="2000" dirty="0">
                <a:latin typeface="Calibri"/>
                <a:cs typeface="Calibri"/>
              </a:rPr>
              <a:t>then </a:t>
            </a:r>
            <a:r>
              <a:rPr sz="2000" spc="-15" dirty="0">
                <a:latin typeface="Calibri"/>
                <a:cs typeface="Calibri"/>
              </a:rPr>
              <a:t>we </a:t>
            </a:r>
            <a:r>
              <a:rPr sz="2000" dirty="0">
                <a:latin typeface="Calibri"/>
                <a:cs typeface="Calibri"/>
              </a:rPr>
              <a:t>select 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neighbor of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point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random,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move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12700" marR="300355"/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(random)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 sequence of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points visited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this 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way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random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walk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2662" y="332004"/>
            <a:ext cx="3401567" cy="426719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3938969" y="2313774"/>
            <a:ext cx="3797935" cy="2529840"/>
          </a:xfrm>
          <a:custGeom>
            <a:avLst/>
            <a:gdLst/>
            <a:ahLst/>
            <a:cxnLst/>
            <a:rect l="l" t="t" r="r" b="b"/>
            <a:pathLst>
              <a:path w="3797935" h="2529840">
                <a:moveTo>
                  <a:pt x="815340" y="2529560"/>
                </a:moveTo>
                <a:lnTo>
                  <a:pt x="803554" y="2513787"/>
                </a:lnTo>
                <a:lnTo>
                  <a:pt x="757999" y="2452763"/>
                </a:lnTo>
                <a:lnTo>
                  <a:pt x="745159" y="2478290"/>
                </a:lnTo>
                <a:lnTo>
                  <a:pt x="15671" y="2111603"/>
                </a:lnTo>
                <a:lnTo>
                  <a:pt x="7086" y="2114435"/>
                </a:lnTo>
                <a:lnTo>
                  <a:pt x="0" y="2128545"/>
                </a:lnTo>
                <a:lnTo>
                  <a:pt x="2832" y="2137130"/>
                </a:lnTo>
                <a:lnTo>
                  <a:pt x="732332" y="2503830"/>
                </a:lnTo>
                <a:lnTo>
                  <a:pt x="719493" y="2529357"/>
                </a:lnTo>
                <a:lnTo>
                  <a:pt x="815340" y="2529560"/>
                </a:lnTo>
                <a:close/>
              </a:path>
              <a:path w="3797935" h="2529840">
                <a:moveTo>
                  <a:pt x="2336482" y="1192149"/>
                </a:moveTo>
                <a:lnTo>
                  <a:pt x="2244648" y="1219555"/>
                </a:lnTo>
                <a:lnTo>
                  <a:pt x="2264206" y="1240396"/>
                </a:lnTo>
                <a:lnTo>
                  <a:pt x="1000633" y="2426258"/>
                </a:lnTo>
                <a:lnTo>
                  <a:pt x="1000340" y="2435301"/>
                </a:lnTo>
                <a:lnTo>
                  <a:pt x="1011148" y="2446820"/>
                </a:lnTo>
                <a:lnTo>
                  <a:pt x="1020191" y="2447099"/>
                </a:lnTo>
                <a:lnTo>
                  <a:pt x="2283752" y="1261224"/>
                </a:lnTo>
                <a:lnTo>
                  <a:pt x="2303310" y="1282065"/>
                </a:lnTo>
                <a:lnTo>
                  <a:pt x="2324290" y="1225207"/>
                </a:lnTo>
                <a:lnTo>
                  <a:pt x="2336482" y="1192149"/>
                </a:lnTo>
                <a:close/>
              </a:path>
              <a:path w="3797935" h="2529840">
                <a:moveTo>
                  <a:pt x="2589453" y="85356"/>
                </a:moveTo>
                <a:lnTo>
                  <a:pt x="2575014" y="57086"/>
                </a:lnTo>
                <a:lnTo>
                  <a:pt x="2545854" y="0"/>
                </a:lnTo>
                <a:lnTo>
                  <a:pt x="2503728" y="86093"/>
                </a:lnTo>
                <a:lnTo>
                  <a:pt x="2532303" y="85852"/>
                </a:lnTo>
                <a:lnTo>
                  <a:pt x="2535910" y="507949"/>
                </a:lnTo>
                <a:lnTo>
                  <a:pt x="2542362" y="514286"/>
                </a:lnTo>
                <a:lnTo>
                  <a:pt x="2558148" y="514159"/>
                </a:lnTo>
                <a:lnTo>
                  <a:pt x="2564485" y="507707"/>
                </a:lnTo>
                <a:lnTo>
                  <a:pt x="2560878" y="85610"/>
                </a:lnTo>
                <a:lnTo>
                  <a:pt x="2589453" y="85356"/>
                </a:lnTo>
                <a:close/>
              </a:path>
              <a:path w="3797935" h="2529840">
                <a:moveTo>
                  <a:pt x="2887002" y="418071"/>
                </a:moveTo>
                <a:lnTo>
                  <a:pt x="2858427" y="418350"/>
                </a:lnTo>
                <a:lnTo>
                  <a:pt x="2854896" y="51790"/>
                </a:lnTo>
                <a:lnTo>
                  <a:pt x="2848445" y="45466"/>
                </a:lnTo>
                <a:lnTo>
                  <a:pt x="2832658" y="45618"/>
                </a:lnTo>
                <a:lnTo>
                  <a:pt x="2826321" y="52070"/>
                </a:lnTo>
                <a:lnTo>
                  <a:pt x="2829852" y="418617"/>
                </a:lnTo>
                <a:lnTo>
                  <a:pt x="2801277" y="418896"/>
                </a:lnTo>
                <a:lnTo>
                  <a:pt x="2844965" y="504202"/>
                </a:lnTo>
                <a:lnTo>
                  <a:pt x="2872816" y="447128"/>
                </a:lnTo>
                <a:lnTo>
                  <a:pt x="2887002" y="418071"/>
                </a:lnTo>
                <a:close/>
              </a:path>
              <a:path w="3797935" h="2529840">
                <a:moveTo>
                  <a:pt x="3797820" y="1016952"/>
                </a:moveTo>
                <a:lnTo>
                  <a:pt x="3723005" y="957046"/>
                </a:lnTo>
                <a:lnTo>
                  <a:pt x="3716998" y="984986"/>
                </a:lnTo>
                <a:lnTo>
                  <a:pt x="3216262" y="877417"/>
                </a:lnTo>
                <a:lnTo>
                  <a:pt x="3208667" y="882319"/>
                </a:lnTo>
                <a:lnTo>
                  <a:pt x="3205353" y="897750"/>
                </a:lnTo>
                <a:lnTo>
                  <a:pt x="3210255" y="905344"/>
                </a:lnTo>
                <a:lnTo>
                  <a:pt x="3711003" y="1012913"/>
                </a:lnTo>
                <a:lnTo>
                  <a:pt x="3704996" y="1040853"/>
                </a:lnTo>
                <a:lnTo>
                  <a:pt x="3795395" y="1017574"/>
                </a:lnTo>
                <a:lnTo>
                  <a:pt x="3797820" y="101695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138438" y="426974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Step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774956" y="4156964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Step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63860" y="2474467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Step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85909" y="2474467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Step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326017" y="2931667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Step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474" y="332958"/>
            <a:ext cx="667512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09406" y="2568254"/>
            <a:ext cx="4624070" cy="26930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905" algn="ctr">
              <a:lnSpc>
                <a:spcPct val="98500"/>
              </a:lnSpc>
              <a:spcBef>
                <a:spcPts val="170"/>
              </a:spcBef>
            </a:pPr>
            <a:r>
              <a:rPr sz="4300" spc="-75" dirty="0">
                <a:solidFill>
                  <a:srgbClr val="0000FF"/>
                </a:solidFill>
                <a:latin typeface="Arial"/>
                <a:cs typeface="Arial"/>
              </a:rPr>
              <a:t>probability</a:t>
            </a:r>
            <a:r>
              <a:rPr sz="43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300" spc="-40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43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550" i="1" spc="-140" dirty="0">
                <a:solidFill>
                  <a:srgbClr val="0000FF"/>
                </a:solidFill>
                <a:latin typeface="Cambria Math"/>
                <a:cs typeface="Cambria Math"/>
              </a:rPr>
              <a:t>u </a:t>
            </a:r>
            <a:r>
              <a:rPr sz="4550" i="1" spc="-13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4300" spc="-7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4550" i="1" spc="-130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sz="4550" i="1" spc="74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4300" spc="10" dirty="0">
                <a:solidFill>
                  <a:srgbClr val="0000FF"/>
                </a:solidFill>
                <a:latin typeface="Arial"/>
                <a:cs typeface="Arial"/>
              </a:rPr>
              <a:t>co-occur </a:t>
            </a:r>
            <a:r>
              <a:rPr sz="4300" spc="-65" dirty="0">
                <a:solidFill>
                  <a:srgbClr val="0000FF"/>
                </a:solidFill>
                <a:latin typeface="Arial"/>
                <a:cs typeface="Arial"/>
              </a:rPr>
              <a:t>on </a:t>
            </a:r>
            <a:r>
              <a:rPr sz="43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300" spc="-16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43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300" spc="-60" dirty="0">
                <a:solidFill>
                  <a:srgbClr val="0000FF"/>
                </a:solidFill>
                <a:latin typeface="Arial"/>
                <a:cs typeface="Arial"/>
              </a:rPr>
              <a:t>random </a:t>
            </a:r>
            <a:r>
              <a:rPr sz="4300" spc="-75" dirty="0">
                <a:solidFill>
                  <a:srgbClr val="0000FF"/>
                </a:solidFill>
                <a:latin typeface="Arial"/>
                <a:cs typeface="Arial"/>
              </a:rPr>
              <a:t>walk</a:t>
            </a:r>
            <a:r>
              <a:rPr sz="43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300" spc="-120" dirty="0">
                <a:solidFill>
                  <a:srgbClr val="0000FF"/>
                </a:solidFill>
                <a:latin typeface="Arial"/>
                <a:cs typeface="Arial"/>
              </a:rPr>
              <a:t>over </a:t>
            </a:r>
            <a:r>
              <a:rPr sz="4300" spc="-1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300" spc="-7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43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300" spc="-65" dirty="0">
                <a:solidFill>
                  <a:srgbClr val="0000FF"/>
                </a:solidFill>
                <a:latin typeface="Arial"/>
                <a:cs typeface="Arial"/>
              </a:rPr>
              <a:t>graph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3C1D1-9197-4CD9-9512-C0827A24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611" y="2869746"/>
            <a:ext cx="2402431" cy="13466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6326" y="2713219"/>
            <a:ext cx="2947704" cy="17253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4225" y="4924684"/>
            <a:ext cx="2749336" cy="15297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9216" y="347473"/>
            <a:ext cx="6675120" cy="557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828799" y="1409657"/>
            <a:ext cx="8454572" cy="1303562"/>
          </a:xfrm>
          <a:prstGeom prst="rect">
            <a:avLst/>
          </a:prstGeom>
        </p:spPr>
        <p:txBody>
          <a:bodyPr vert="horz" wrap="square" lIns="0" tIns="10795" rIns="0" bIns="0" rtlCol="0" anchor="ctr">
            <a:spAutoFit/>
          </a:bodyPr>
          <a:lstStyle/>
          <a:p>
            <a:pPr marL="621665" marR="5080" indent="-609600">
              <a:lnSpc>
                <a:spcPct val="100299"/>
              </a:lnSpc>
              <a:spcBef>
                <a:spcPts val="85"/>
              </a:spcBef>
              <a:tabLst>
                <a:tab pos="621665" algn="l"/>
              </a:tabLst>
            </a:pPr>
            <a:r>
              <a:rPr sz="2800" spc="-10" dirty="0">
                <a:solidFill>
                  <a:srgbClr val="F0AD00"/>
                </a:solidFill>
              </a:rPr>
              <a:t>1.	</a:t>
            </a:r>
            <a:r>
              <a:rPr sz="2800" b="1" spc="-10" dirty="0">
                <a:latin typeface="Calibri"/>
                <a:ea typeface="+mn-ea"/>
                <a:cs typeface="Calibri"/>
              </a:rPr>
              <a:t>Estimate probability of visiting node 𝒗 on a  random walk starting from node 𝒖 using  some random walk strategy </a:t>
            </a:r>
            <a:r>
              <a:rPr sz="2800" dirty="0">
                <a:solidFill>
                  <a:srgbClr val="000000"/>
                </a:solidFill>
                <a:latin typeface="Cambria Math"/>
                <a:cs typeface="Cambria Math"/>
              </a:rPr>
              <a:t>𝑹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8799" y="4438590"/>
            <a:ext cx="7105650" cy="19304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21665" marR="5080" indent="-609600">
              <a:lnSpc>
                <a:spcPts val="3790"/>
              </a:lnSpc>
              <a:spcBef>
                <a:spcPts val="265"/>
              </a:spcBef>
              <a:tabLst>
                <a:tab pos="621665" algn="l"/>
              </a:tabLst>
            </a:pPr>
            <a:r>
              <a:rPr sz="2800" spc="-10" dirty="0">
                <a:solidFill>
                  <a:srgbClr val="F0AD00"/>
                </a:solidFill>
                <a:latin typeface="Calibri"/>
                <a:cs typeface="Calibri"/>
              </a:rPr>
              <a:t>2.</a:t>
            </a:r>
            <a:r>
              <a:rPr sz="2800" b="1" spc="-10" dirty="0">
                <a:solidFill>
                  <a:srgbClr val="F0AD00"/>
                </a:solidFill>
                <a:latin typeface="Calibri"/>
                <a:cs typeface="Calibri"/>
              </a:rPr>
              <a:t>	</a:t>
            </a:r>
            <a:r>
              <a:rPr sz="2800" b="1" spc="-15" dirty="0">
                <a:latin typeface="Calibri"/>
                <a:cs typeface="Calibri"/>
              </a:rPr>
              <a:t>Optimize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embeddings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to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encode </a:t>
            </a:r>
            <a:r>
              <a:rPr sz="2800" b="1" spc="-5" dirty="0">
                <a:latin typeface="Calibri"/>
                <a:cs typeface="Calibri"/>
              </a:rPr>
              <a:t>these </a:t>
            </a:r>
            <a:r>
              <a:rPr sz="2800" b="1" spc="-7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random</a:t>
            </a:r>
            <a:r>
              <a:rPr sz="2800" b="1" spc="-10" dirty="0">
                <a:latin typeface="Calibri"/>
                <a:cs typeface="Calibri"/>
              </a:rPr>
              <a:t> walk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statistics:</a:t>
            </a:r>
            <a:endParaRPr sz="2800" dirty="0">
              <a:latin typeface="Calibri"/>
              <a:cs typeface="Calibri"/>
            </a:endParaRPr>
          </a:p>
          <a:p>
            <a:pPr marL="189230" marR="1344930">
              <a:spcBef>
                <a:spcPts val="2455"/>
              </a:spcBef>
            </a:pP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Similarity in embedding space </a:t>
            </a:r>
            <a:r>
              <a:rPr sz="2000" spc="-5" dirty="0">
                <a:solidFill>
                  <a:srgbClr val="008000"/>
                </a:solidFill>
                <a:latin typeface="Arial"/>
                <a:cs typeface="Arial"/>
              </a:rPr>
              <a:t>(Here: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dot </a:t>
            </a:r>
            <a:r>
              <a:rPr sz="20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product=</a:t>
            </a:r>
            <a:r>
              <a:rPr sz="2000" dirty="0">
                <a:solidFill>
                  <a:srgbClr val="008000"/>
                </a:solidFill>
                <a:latin typeface="Cambria Math"/>
                <a:cs typeface="Cambria Math"/>
              </a:rPr>
              <a:t>cos(𝜃)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)</a:t>
            </a:r>
            <a:r>
              <a:rPr sz="20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encodes</a:t>
            </a:r>
            <a:r>
              <a:rPr sz="20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Arial"/>
                <a:cs typeface="Arial"/>
              </a:rPr>
              <a:t>random</a:t>
            </a:r>
            <a:r>
              <a:rPr sz="20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walk</a:t>
            </a:r>
            <a:r>
              <a:rPr sz="20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Arial"/>
                <a:cs typeface="Arial"/>
              </a:rPr>
              <a:t>“similarity”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820" y="324866"/>
            <a:ext cx="516940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23364" y="1348740"/>
            <a:ext cx="8015605" cy="490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230" marR="5080" indent="-685165">
              <a:spcBef>
                <a:spcPts val="100"/>
              </a:spcBef>
              <a:buClr>
                <a:srgbClr val="F0AD00"/>
              </a:buClr>
              <a:buSzPct val="81250"/>
              <a:buAutoNum type="arabicPeriod"/>
              <a:tabLst>
                <a:tab pos="697230" algn="l"/>
                <a:tab pos="697865" algn="l"/>
              </a:tabLst>
            </a:pPr>
            <a:r>
              <a:rPr sz="3200" b="1" spc="-5" dirty="0">
                <a:latin typeface="Calibri"/>
                <a:cs typeface="Calibri"/>
              </a:rPr>
              <a:t>Expressivity: </a:t>
            </a:r>
            <a:r>
              <a:rPr sz="3200" spc="-10" dirty="0">
                <a:latin typeface="Calibri"/>
                <a:cs typeface="Calibri"/>
              </a:rPr>
              <a:t>Flexible </a:t>
            </a:r>
            <a:r>
              <a:rPr sz="3200" spc="-15" dirty="0">
                <a:latin typeface="Calibri"/>
                <a:cs typeface="Calibri"/>
              </a:rPr>
              <a:t>stochastic </a:t>
            </a:r>
            <a:r>
              <a:rPr sz="3200" spc="-5" dirty="0">
                <a:latin typeface="Calibri"/>
                <a:cs typeface="Calibri"/>
              </a:rPr>
              <a:t>definition of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similarity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incorporates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both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local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2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higher-order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neighborhood</a:t>
            </a:r>
            <a:r>
              <a:rPr sz="32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information </a:t>
            </a:r>
            <a:r>
              <a:rPr sz="3200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Idea: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if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 random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walk starting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from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 node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2060"/>
                </a:solidFill>
                <a:latin typeface="Cambria Math"/>
                <a:cs typeface="Cambria Math"/>
              </a:rPr>
              <a:t>𝒖 </a:t>
            </a:r>
            <a:r>
              <a:rPr sz="3200" spc="5" dirty="0">
                <a:solidFill>
                  <a:srgbClr val="002060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visits </a:t>
            </a:r>
            <a:r>
              <a:rPr sz="3200" dirty="0">
                <a:solidFill>
                  <a:srgbClr val="002060"/>
                </a:solidFill>
                <a:latin typeface="Cambria Math"/>
                <a:cs typeface="Cambria Math"/>
              </a:rPr>
              <a:t>𝒗</a:t>
            </a:r>
            <a:r>
              <a:rPr sz="3200" spc="25" dirty="0">
                <a:solidFill>
                  <a:srgbClr val="002060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sz="32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high</a:t>
            </a:r>
            <a:r>
              <a:rPr sz="32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70C0"/>
                </a:solidFill>
                <a:latin typeface="Calibri"/>
                <a:cs typeface="Calibri"/>
              </a:rPr>
              <a:t>probability,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2060"/>
                </a:solidFill>
                <a:latin typeface="Cambria Math"/>
                <a:cs typeface="Cambria Math"/>
              </a:rPr>
              <a:t>𝒖</a:t>
            </a:r>
            <a:r>
              <a:rPr sz="3200" spc="15" dirty="0">
                <a:solidFill>
                  <a:srgbClr val="00206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and </a:t>
            </a:r>
            <a:r>
              <a:rPr sz="3200" dirty="0">
                <a:solidFill>
                  <a:srgbClr val="002060"/>
                </a:solidFill>
                <a:latin typeface="Cambria Math"/>
                <a:cs typeface="Cambria Math"/>
              </a:rPr>
              <a:t>𝒗</a:t>
            </a:r>
            <a:r>
              <a:rPr sz="3200" spc="25" dirty="0">
                <a:solidFill>
                  <a:srgbClr val="002060"/>
                </a:solidFill>
                <a:latin typeface="Cambria Math"/>
                <a:cs typeface="Cambria Math"/>
              </a:rPr>
              <a:t> 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are </a:t>
            </a: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similar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(high-order</a:t>
            </a: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multi-hop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information)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5"/>
              </a:spcBef>
              <a:buClr>
                <a:srgbClr val="F0AD00"/>
              </a:buClr>
              <a:buFont typeface="Calibri"/>
              <a:buAutoNum type="arabicPeriod"/>
            </a:pPr>
            <a:endParaRPr sz="3150">
              <a:latin typeface="Calibri"/>
              <a:cs typeface="Calibri"/>
            </a:endParaRPr>
          </a:p>
          <a:p>
            <a:pPr marL="697230" marR="113030" indent="-685165">
              <a:lnSpc>
                <a:spcPct val="100299"/>
              </a:lnSpc>
              <a:buClr>
                <a:srgbClr val="F0AD00"/>
              </a:buClr>
              <a:buSzPct val="81250"/>
              <a:buAutoNum type="arabicPeriod"/>
              <a:tabLst>
                <a:tab pos="697230" algn="l"/>
                <a:tab pos="697865" algn="l"/>
              </a:tabLst>
            </a:pPr>
            <a:r>
              <a:rPr sz="3200" b="1" spc="-15" dirty="0">
                <a:latin typeface="Calibri"/>
                <a:cs typeface="Calibri"/>
              </a:rPr>
              <a:t>Efficiency: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Do not </a:t>
            </a:r>
            <a:r>
              <a:rPr sz="3200" spc="-5" dirty="0">
                <a:latin typeface="Calibri"/>
                <a:cs typeface="Calibri"/>
              </a:rPr>
              <a:t>need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consider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 node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pairs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when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training;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need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consider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pairs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that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co-occur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on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random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walks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4423"/>
            <a:ext cx="7790688" cy="5699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272927" y="5502074"/>
            <a:ext cx="447040" cy="329565"/>
          </a:xfrm>
          <a:custGeom>
            <a:avLst/>
            <a:gdLst/>
            <a:ahLst/>
            <a:cxnLst/>
            <a:rect l="l" t="t" r="r" b="b"/>
            <a:pathLst>
              <a:path w="447039" h="329564">
                <a:moveTo>
                  <a:pt x="341411" y="0"/>
                </a:moveTo>
                <a:lnTo>
                  <a:pt x="336722" y="13370"/>
                </a:lnTo>
                <a:lnTo>
                  <a:pt x="355789" y="21645"/>
                </a:lnTo>
                <a:lnTo>
                  <a:pt x="372187" y="33099"/>
                </a:lnTo>
                <a:lnTo>
                  <a:pt x="396974" y="65547"/>
                </a:lnTo>
                <a:lnTo>
                  <a:pt x="411558" y="109323"/>
                </a:lnTo>
                <a:lnTo>
                  <a:pt x="416420" y="163041"/>
                </a:lnTo>
                <a:lnTo>
                  <a:pt x="415199" y="192092"/>
                </a:lnTo>
                <a:lnTo>
                  <a:pt x="405432" y="242185"/>
                </a:lnTo>
                <a:lnTo>
                  <a:pt x="385833" y="281307"/>
                </a:lnTo>
                <a:lnTo>
                  <a:pt x="356012" y="307699"/>
                </a:lnTo>
                <a:lnTo>
                  <a:pt x="337243" y="316012"/>
                </a:lnTo>
                <a:lnTo>
                  <a:pt x="341411" y="329381"/>
                </a:lnTo>
                <a:lnTo>
                  <a:pt x="386338" y="308307"/>
                </a:lnTo>
                <a:lnTo>
                  <a:pt x="419371" y="271822"/>
                </a:lnTo>
                <a:lnTo>
                  <a:pt x="439686" y="222966"/>
                </a:lnTo>
                <a:lnTo>
                  <a:pt x="446458" y="164777"/>
                </a:lnTo>
                <a:lnTo>
                  <a:pt x="444760" y="134582"/>
                </a:lnTo>
                <a:lnTo>
                  <a:pt x="431173" y="81059"/>
                </a:lnTo>
                <a:lnTo>
                  <a:pt x="404228" y="37488"/>
                </a:lnTo>
                <a:lnTo>
                  <a:pt x="365291" y="8622"/>
                </a:lnTo>
                <a:lnTo>
                  <a:pt x="341411" y="0"/>
                </a:lnTo>
                <a:close/>
              </a:path>
              <a:path w="447039" h="329564">
                <a:moveTo>
                  <a:pt x="105048" y="0"/>
                </a:moveTo>
                <a:lnTo>
                  <a:pt x="60229" y="21118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50" y="296131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2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116709" y="1653540"/>
                <a:ext cx="7999095" cy="46304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lnSpc>
                    <a:spcPts val="3815"/>
                  </a:lnSpc>
                  <a:spcBef>
                    <a:spcPts val="10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Intuition: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Find </a:t>
                </a:r>
                <a:r>
                  <a:rPr sz="3200" spc="-5" dirty="0">
                    <a:latin typeface="Calibri"/>
                    <a:cs typeface="Calibri"/>
                  </a:rPr>
                  <a:t>embedding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of nodes</a:t>
                </a:r>
                <a:r>
                  <a:rPr sz="3200" dirty="0">
                    <a:latin typeface="Calibri"/>
                    <a:cs typeface="Calibri"/>
                  </a:rPr>
                  <a:t> in</a:t>
                </a:r>
              </a:p>
              <a:p>
                <a:pPr marL="358140">
                  <a:lnSpc>
                    <a:spcPts val="3815"/>
                  </a:lnSpc>
                </a:pPr>
                <a:r>
                  <a:rPr sz="3200" spc="5" dirty="0">
                    <a:latin typeface="Cambria Math"/>
                    <a:cs typeface="Cambria Math"/>
                  </a:rPr>
                  <a:t>𝑑</a:t>
                </a:r>
                <a:r>
                  <a:rPr sz="3200" spc="5" dirty="0">
                    <a:latin typeface="Calibri"/>
                    <a:cs typeface="Calibri"/>
                  </a:rPr>
                  <a:t>-dimensional </a:t>
                </a:r>
                <a:r>
                  <a:rPr sz="3200" spc="-5" dirty="0">
                    <a:latin typeface="Calibri"/>
                    <a:cs typeface="Calibri"/>
                  </a:rPr>
                  <a:t>space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that</a:t>
                </a:r>
                <a:r>
                  <a:rPr sz="3200" spc="1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preserves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similarity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marR="30480" indent="-320040">
                  <a:lnSpc>
                    <a:spcPts val="3790"/>
                  </a:lnSpc>
                  <a:spcBef>
                    <a:spcPts val="314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Idea: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Learn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node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embedding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such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that</a:t>
                </a:r>
                <a:r>
                  <a:rPr sz="3200" spc="3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nearby </a:t>
                </a:r>
                <a:r>
                  <a:rPr sz="3200" spc="-7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nodes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are</a:t>
                </a:r>
                <a:r>
                  <a:rPr sz="3200" spc="-5" dirty="0">
                    <a:latin typeface="Calibri"/>
                    <a:cs typeface="Calibri"/>
                  </a:rPr>
                  <a:t> close </a:t>
                </a:r>
                <a:r>
                  <a:rPr sz="3200" spc="-15" dirty="0">
                    <a:latin typeface="Calibri"/>
                    <a:cs typeface="Calibri"/>
                  </a:rPr>
                  <a:t>together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in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the</a:t>
                </a:r>
                <a:r>
                  <a:rPr sz="3200" spc="-10" dirty="0">
                    <a:latin typeface="Calibri"/>
                    <a:cs typeface="Calibri"/>
                  </a:rPr>
                  <a:t> network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marR="734695" indent="-320040">
                  <a:lnSpc>
                    <a:spcPct val="101899"/>
                  </a:lnSpc>
                  <a:spcBef>
                    <a:spcPts val="267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Given 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a 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node </a:t>
                </a:r>
                <a:r>
                  <a:rPr sz="3200" spc="4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𝑢</a:t>
                </a:r>
                <a:r>
                  <a:rPr sz="3200" spc="40" dirty="0">
                    <a:solidFill>
                      <a:srgbClr val="C00000"/>
                    </a:solidFill>
                    <a:latin typeface="Calibri"/>
                    <a:cs typeface="Calibri"/>
                  </a:rPr>
                  <a:t>, 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how 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do </a:t>
                </a:r>
                <a:r>
                  <a:rPr sz="3200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we 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define nearby </a:t>
                </a:r>
                <a:r>
                  <a:rPr sz="3200" spc="-7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nodes?</a:t>
                </a:r>
                <a:endParaRPr sz="3200" dirty="0">
                  <a:latin typeface="Calibri"/>
                  <a:cs typeface="Calibri"/>
                </a:endParaRPr>
              </a:p>
              <a:p>
                <a:pPr marL="650875" marR="429259" lvl="1" indent="-274320">
                  <a:lnSpc>
                    <a:spcPct val="101400"/>
                  </a:lnSpc>
                  <a:spcBef>
                    <a:spcPts val="59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  <a:tab pos="1221105" algn="l"/>
                    <a:tab pos="1663700" algn="l"/>
                  </a:tabLst>
                </a:pPr>
                <a:r>
                  <a:rPr sz="2800" spc="330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000" i="1" spc="494" baseline="-16666" dirty="0" smtClean="0"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000" spc="494" baseline="-16666" dirty="0">
                    <a:latin typeface="Cambria Math"/>
                    <a:cs typeface="Cambria Math"/>
                  </a:rPr>
                  <a:t>	</a:t>
                </a:r>
                <a:r>
                  <a:rPr lang="en-US" sz="1200" spc="494" baseline="-16666" dirty="0"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𝑢	</a:t>
                </a:r>
                <a:r>
                  <a:rPr sz="2800" dirty="0">
                    <a:latin typeface="Calibri"/>
                    <a:cs typeface="Calibri"/>
                  </a:rPr>
                  <a:t>…</a:t>
                </a:r>
                <a:r>
                  <a:rPr sz="2800" spc="-5" dirty="0">
                    <a:latin typeface="Calibri"/>
                    <a:cs typeface="Calibri"/>
                  </a:rPr>
                  <a:t> neighbourhood of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𝑢</a:t>
                </a:r>
                <a:r>
                  <a:rPr sz="2800" spc="85" dirty="0">
                    <a:latin typeface="Cambria Math"/>
                    <a:cs typeface="Cambria Math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obtained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by </a:t>
                </a:r>
                <a:r>
                  <a:rPr sz="2800" spc="-5" dirty="0">
                    <a:latin typeface="Calibri"/>
                    <a:cs typeface="Calibri"/>
                  </a:rPr>
                  <a:t>some </a:t>
                </a:r>
                <a:r>
                  <a:rPr sz="2800" spc="-620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random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walk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-25" dirty="0">
                    <a:latin typeface="Calibri"/>
                    <a:cs typeface="Calibri"/>
                  </a:rPr>
                  <a:t>strategy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𝑅</a:t>
                </a: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9" y="1653540"/>
                <a:ext cx="7999095" cy="4630420"/>
              </a:xfrm>
              <a:prstGeom prst="rect">
                <a:avLst/>
              </a:prstGeom>
              <a:blipFill>
                <a:blip r:embed="rId5"/>
                <a:stretch>
                  <a:fillRect l="-1753" t="-2368" r="-3582" b="-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8" y="365760"/>
            <a:ext cx="7446264" cy="5059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29062" y="2384209"/>
            <a:ext cx="478155" cy="353060"/>
          </a:xfrm>
          <a:custGeom>
            <a:avLst/>
            <a:gdLst/>
            <a:ahLst/>
            <a:cxnLst/>
            <a:rect l="l" t="t" r="r" b="b"/>
            <a:pathLst>
              <a:path w="478155" h="353060">
                <a:moveTo>
                  <a:pt x="365447" y="0"/>
                </a:moveTo>
                <a:lnTo>
                  <a:pt x="360424" y="14324"/>
                </a:lnTo>
                <a:lnTo>
                  <a:pt x="380854" y="23190"/>
                </a:lnTo>
                <a:lnTo>
                  <a:pt x="398422" y="35463"/>
                </a:lnTo>
                <a:lnTo>
                  <a:pt x="424978" y="70228"/>
                </a:lnTo>
                <a:lnTo>
                  <a:pt x="440606" y="117132"/>
                </a:lnTo>
                <a:lnTo>
                  <a:pt x="445815" y="174687"/>
                </a:lnTo>
                <a:lnTo>
                  <a:pt x="444507" y="205813"/>
                </a:lnTo>
                <a:lnTo>
                  <a:pt x="434042" y="259483"/>
                </a:lnTo>
                <a:lnTo>
                  <a:pt x="413043" y="301399"/>
                </a:lnTo>
                <a:lnTo>
                  <a:pt x="381092" y="329677"/>
                </a:lnTo>
                <a:lnTo>
                  <a:pt x="360983" y="338584"/>
                </a:lnTo>
                <a:lnTo>
                  <a:pt x="365447" y="352908"/>
                </a:lnTo>
                <a:lnTo>
                  <a:pt x="413584" y="330328"/>
                </a:lnTo>
                <a:lnTo>
                  <a:pt x="448977" y="291237"/>
                </a:lnTo>
                <a:lnTo>
                  <a:pt x="470743" y="238892"/>
                </a:lnTo>
                <a:lnTo>
                  <a:pt x="477998" y="176547"/>
                </a:lnTo>
                <a:lnTo>
                  <a:pt x="476179" y="144194"/>
                </a:lnTo>
                <a:lnTo>
                  <a:pt x="461622" y="86849"/>
                </a:lnTo>
                <a:lnTo>
                  <a:pt x="432751" y="40166"/>
                </a:lnTo>
                <a:lnTo>
                  <a:pt x="391033" y="9238"/>
                </a:lnTo>
                <a:lnTo>
                  <a:pt x="365447" y="0"/>
                </a:lnTo>
                <a:close/>
              </a:path>
              <a:path w="478155" h="353060">
                <a:moveTo>
                  <a:pt x="112551" y="0"/>
                </a:moveTo>
                <a:lnTo>
                  <a:pt x="64531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5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4"/>
                </a:lnTo>
                <a:lnTo>
                  <a:pt x="96906" y="329677"/>
                </a:lnTo>
                <a:lnTo>
                  <a:pt x="79553" y="317282"/>
                </a:lnTo>
                <a:lnTo>
                  <a:pt x="53113" y="282028"/>
                </a:lnTo>
                <a:lnTo>
                  <a:pt x="37416" y="234078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90" y="51142"/>
                </a:lnTo>
                <a:lnTo>
                  <a:pt x="97220" y="23190"/>
                </a:lnTo>
                <a:lnTo>
                  <a:pt x="117573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2104008" y="1349755"/>
                <a:ext cx="6877050" cy="224907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70840" indent="-320040">
                  <a:spcBef>
                    <a:spcPts val="100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000" spc="-5" dirty="0">
                    <a:latin typeface="Calibri"/>
                    <a:cs typeface="Calibri"/>
                  </a:rPr>
                  <a:t>Gi</a:t>
                </a:r>
                <a:r>
                  <a:rPr sz="3000" spc="-35" dirty="0">
                    <a:latin typeface="Calibri"/>
                    <a:cs typeface="Calibri"/>
                  </a:rPr>
                  <a:t>v</a:t>
                </a:r>
                <a:r>
                  <a:rPr sz="3000" spc="-10" dirty="0">
                    <a:latin typeface="Calibri"/>
                    <a:cs typeface="Calibri"/>
                  </a:rPr>
                  <a:t>e</a:t>
                </a:r>
                <a:r>
                  <a:rPr sz="3000" dirty="0">
                    <a:latin typeface="Calibri"/>
                    <a:cs typeface="Calibri"/>
                  </a:rPr>
                  <a:t>n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𝐺</a:t>
                </a:r>
                <a:r>
                  <a:rPr sz="3000" spc="300" dirty="0">
                    <a:latin typeface="Cambria Math"/>
                    <a:cs typeface="Cambria Math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=</a:t>
                </a:r>
                <a:r>
                  <a:rPr sz="3000" spc="165" dirty="0">
                    <a:latin typeface="Cambria Math"/>
                    <a:cs typeface="Cambria Math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(</a:t>
                </a:r>
                <a:r>
                  <a:rPr sz="3000" spc="90" dirty="0">
                    <a:latin typeface="Cambria Math"/>
                    <a:cs typeface="Cambria Math"/>
                  </a:rPr>
                  <a:t>𝑉</a:t>
                </a:r>
                <a:r>
                  <a:rPr sz="3000" dirty="0">
                    <a:latin typeface="Cambria Math"/>
                    <a:cs typeface="Cambria Math"/>
                  </a:rPr>
                  <a:t>,</a:t>
                </a:r>
                <a:r>
                  <a:rPr sz="3000" spc="-165" dirty="0">
                    <a:latin typeface="Cambria Math"/>
                    <a:cs typeface="Cambria Math"/>
                  </a:rPr>
                  <a:t> </a:t>
                </a:r>
                <a:r>
                  <a:rPr sz="3000" spc="114" dirty="0">
                    <a:latin typeface="Cambria Math"/>
                    <a:cs typeface="Cambria Math"/>
                  </a:rPr>
                  <a:t>𝐸</a:t>
                </a:r>
                <a:r>
                  <a:rPr sz="3000" dirty="0">
                    <a:latin typeface="Cambria Math"/>
                    <a:cs typeface="Cambria Math"/>
                  </a:rPr>
                  <a:t>)</a:t>
                </a:r>
                <a:r>
                  <a:rPr sz="3000" dirty="0">
                    <a:latin typeface="Calibri"/>
                    <a:cs typeface="Calibri"/>
                  </a:rPr>
                  <a:t>,</a:t>
                </a:r>
              </a:p>
              <a:p>
                <a:pPr marL="370840" indent="-320040">
                  <a:spcBef>
                    <a:spcPts val="95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000" dirty="0">
                    <a:latin typeface="Calibri"/>
                    <a:cs typeface="Calibri"/>
                  </a:rPr>
                  <a:t>O</a:t>
                </a:r>
                <a:r>
                  <a:rPr sz="3000" spc="-5" dirty="0">
                    <a:latin typeface="Calibri"/>
                    <a:cs typeface="Calibri"/>
                  </a:rPr>
                  <a:t>u</a:t>
                </a:r>
                <a:r>
                  <a:rPr sz="3000" dirty="0">
                    <a:latin typeface="Calibri"/>
                    <a:cs typeface="Calibri"/>
                  </a:rPr>
                  <a:t>r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spc="-25" dirty="0">
                    <a:latin typeface="Calibri"/>
                    <a:cs typeface="Calibri"/>
                  </a:rPr>
                  <a:t>g</a:t>
                </a:r>
                <a:r>
                  <a:rPr sz="3000" spc="5" dirty="0">
                    <a:latin typeface="Calibri"/>
                    <a:cs typeface="Calibri"/>
                  </a:rPr>
                  <a:t>o</a:t>
                </a:r>
                <a:r>
                  <a:rPr sz="3000" dirty="0">
                    <a:latin typeface="Calibri"/>
                    <a:cs typeface="Calibri"/>
                  </a:rPr>
                  <a:t>al</a:t>
                </a:r>
                <a:r>
                  <a:rPr sz="3000" spc="-5" dirty="0">
                    <a:latin typeface="Calibri"/>
                    <a:cs typeface="Calibri"/>
                  </a:rPr>
                  <a:t> i</a:t>
                </a:r>
                <a:r>
                  <a:rPr sz="3000" dirty="0">
                    <a:latin typeface="Calibri"/>
                    <a:cs typeface="Calibri"/>
                  </a:rPr>
                  <a:t>s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spc="-35" dirty="0">
                    <a:latin typeface="Calibri"/>
                    <a:cs typeface="Calibri"/>
                  </a:rPr>
                  <a:t>t</a:t>
                </a:r>
                <a:r>
                  <a:rPr sz="3000" dirty="0">
                    <a:latin typeface="Calibri"/>
                    <a:cs typeface="Calibri"/>
                  </a:rPr>
                  <a:t>o </a:t>
                </a:r>
                <a:r>
                  <a:rPr sz="3000" spc="-5" dirty="0">
                    <a:latin typeface="Calibri"/>
                    <a:cs typeface="Calibri"/>
                  </a:rPr>
                  <a:t>l</a:t>
                </a:r>
                <a:r>
                  <a:rPr sz="3000" spc="-10" dirty="0">
                    <a:latin typeface="Calibri"/>
                    <a:cs typeface="Calibri"/>
                  </a:rPr>
                  <a:t>e</a:t>
                </a:r>
                <a:r>
                  <a:rPr sz="3000" dirty="0">
                    <a:latin typeface="Calibri"/>
                    <a:cs typeface="Calibri"/>
                  </a:rPr>
                  <a:t>arn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libri"/>
                    <a:cs typeface="Calibri"/>
                  </a:rPr>
                  <a:t>a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libri"/>
                    <a:cs typeface="Calibri"/>
                  </a:rPr>
                  <a:t>ma</a:t>
                </a:r>
                <a:r>
                  <a:rPr sz="3000" spc="-5" dirty="0">
                    <a:latin typeface="Calibri"/>
                    <a:cs typeface="Calibri"/>
                  </a:rPr>
                  <a:t>ppin</a:t>
                </a:r>
                <a:r>
                  <a:rPr sz="3000" dirty="0">
                    <a:latin typeface="Calibri"/>
                    <a:cs typeface="Calibri"/>
                  </a:rPr>
                  <a:t>g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spc="85" dirty="0">
                    <a:latin typeface="Cambria Math"/>
                    <a:cs typeface="Cambria Math"/>
                  </a:rPr>
                  <a:t>𝑓</a:t>
                </a:r>
                <a:r>
                  <a:rPr sz="3000" dirty="0">
                    <a:latin typeface="Cambria Math"/>
                    <a:cs typeface="Cambria Math"/>
                  </a:rPr>
                  <a:t>:</a:t>
                </a:r>
                <a:r>
                  <a:rPr sz="3000" spc="-165" dirty="0">
                    <a:latin typeface="Cambria Math"/>
                    <a:cs typeface="Cambria Math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𝑢</a:t>
                </a:r>
                <a:r>
                  <a:rPr sz="3000" spc="250" dirty="0">
                    <a:latin typeface="Cambria Math"/>
                    <a:cs typeface="Cambria Math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→</a:t>
                </a:r>
                <a:r>
                  <a:rPr sz="3000" spc="170" dirty="0">
                    <a:latin typeface="Cambria Math"/>
                    <a:cs typeface="Cambria Math"/>
                  </a:rPr>
                  <a:t> </a:t>
                </a:r>
                <a:r>
                  <a:rPr sz="3000" dirty="0" err="1">
                    <a:latin typeface="Cambria Math"/>
                    <a:cs typeface="Cambria Math"/>
                  </a:rPr>
                  <a:t>ℝ</a:t>
                </a:r>
                <a14:m>
                  <m:oMath xmlns:m="http://schemas.openxmlformats.org/officeDocument/2006/math">
                    <m:r>
                      <a:rPr lang="en-US" sz="3300" i="1" spc="712" baseline="27777" dirty="0" smtClean="0">
                        <a:latin typeface="Cambria Math" panose="02040503050406030204" pitchFamily="18" charset="0"/>
                        <a:cs typeface="Cambria Math"/>
                      </a:rPr>
                      <m:t>𝑑</m:t>
                    </m:r>
                  </m:oMath>
                </a14:m>
                <a:r>
                  <a:rPr sz="3000" dirty="0">
                    <a:latin typeface="Cambria Math"/>
                    <a:cs typeface="Cambria Math"/>
                  </a:rPr>
                  <a:t>:</a:t>
                </a:r>
              </a:p>
              <a:p>
                <a:pPr marL="370840">
                  <a:tabLst>
                    <a:tab pos="749300" algn="l"/>
                    <a:tab pos="1242060" algn="l"/>
                  </a:tabLst>
                </a:pPr>
                <a:r>
                  <a:rPr sz="30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𝑓	𝑢	=</a:t>
                </a:r>
                <a:r>
                  <a:rPr sz="3000" spc="-1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000" spc="-27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𝐳</a:t>
                </a:r>
                <a:r>
                  <a:rPr lang="en-US" sz="3000" spc="-27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3300" i="1" spc="-405" baseline="-1515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mbria Math"/>
                      </a:rPr>
                      <m:t>𝑢</m:t>
                    </m:r>
                  </m:oMath>
                </a14:m>
                <a:endParaRPr sz="3300" baseline="-15151" dirty="0">
                  <a:latin typeface="Cambria Math"/>
                  <a:cs typeface="Cambria Math"/>
                </a:endParaRPr>
              </a:p>
              <a:p>
                <a:pPr marL="370840" indent="-320040">
                  <a:spcBef>
                    <a:spcPts val="2400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000" spc="-10" dirty="0">
                    <a:latin typeface="Calibri"/>
                    <a:cs typeface="Calibri"/>
                  </a:rPr>
                  <a:t>Log-likelihood</a:t>
                </a:r>
                <a:r>
                  <a:rPr sz="3000" spc="-25" dirty="0"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latin typeface="Calibri"/>
                    <a:cs typeface="Calibri"/>
                  </a:rPr>
                  <a:t>objective:</a:t>
                </a:r>
                <a:endParaRPr sz="3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8" y="1349755"/>
                <a:ext cx="6877050" cy="2249077"/>
              </a:xfrm>
              <a:prstGeom prst="rect">
                <a:avLst/>
              </a:prstGeom>
              <a:blipFill>
                <a:blip r:embed="rId5"/>
                <a:stretch>
                  <a:fillRect l="-1684" t="-5420" r="-310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2104008" y="4160158"/>
                <a:ext cx="7812405" cy="2581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663575" indent="-274955">
                  <a:spcBef>
                    <a:spcPts val="2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63575" algn="l"/>
                  </a:tabLst>
                </a:pPr>
                <a:endParaRPr lang="en-US" sz="2600" spc="-90" dirty="0">
                  <a:latin typeface="Cambria Math"/>
                  <a:cs typeface="Cambria Math"/>
                </a:endParaRPr>
              </a:p>
              <a:p>
                <a:pPr marL="663575" indent="-274955">
                  <a:spcBef>
                    <a:spcPts val="2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63575" algn="l"/>
                  </a:tabLst>
                </a:pPr>
                <a:r>
                  <a:rPr sz="2600" spc="-90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2850" i="1" spc="-135" baseline="-16081" dirty="0" smtClean="0"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2600" spc="-90" dirty="0">
                    <a:latin typeface="Cambria Math"/>
                    <a:cs typeface="Cambria Math"/>
                  </a:rPr>
                  <a:t>(𝑢)</a:t>
                </a:r>
                <a:r>
                  <a:rPr sz="2600" spc="5" dirty="0">
                    <a:latin typeface="Cambria Math"/>
                    <a:cs typeface="Cambria Math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is</a:t>
                </a:r>
                <a:r>
                  <a:rPr sz="2600" spc="-5" dirty="0">
                    <a:latin typeface="Calibri"/>
                    <a:cs typeface="Calibri"/>
                  </a:rPr>
                  <a:t> the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neighborhood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of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node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𝑢</a:t>
                </a:r>
                <a:r>
                  <a:rPr sz="2600" spc="70" dirty="0">
                    <a:latin typeface="Cambria Math"/>
                    <a:cs typeface="Cambria Math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by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spc="-20" dirty="0">
                    <a:latin typeface="Calibri"/>
                    <a:cs typeface="Calibri"/>
                  </a:rPr>
                  <a:t>strategy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𝑅</a:t>
                </a:r>
              </a:p>
              <a:p>
                <a:pPr marL="370840" marR="43180" indent="-320040">
                  <a:spcBef>
                    <a:spcPts val="2475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sz="3000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Given 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node </a:t>
                </a:r>
                <a:r>
                  <a:rPr sz="3000" spc="3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𝑢</a:t>
                </a:r>
                <a:r>
                  <a:rPr sz="3000" spc="35" dirty="0">
                    <a:solidFill>
                      <a:srgbClr val="D60093"/>
                    </a:solidFill>
                    <a:latin typeface="Calibri"/>
                    <a:cs typeface="Calibri"/>
                  </a:rPr>
                  <a:t>, </a:t>
                </a:r>
                <a:r>
                  <a:rPr sz="3000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we want </a:t>
                </a:r>
                <a:r>
                  <a:rPr sz="3000" spc="-20" dirty="0">
                    <a:solidFill>
                      <a:srgbClr val="D60093"/>
                    </a:solidFill>
                    <a:latin typeface="Calibri"/>
                    <a:cs typeface="Calibri"/>
                  </a:rPr>
                  <a:t>to 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learn </a:t>
                </a:r>
                <a:r>
                  <a:rPr sz="3000" spc="-25" dirty="0">
                    <a:solidFill>
                      <a:srgbClr val="D60093"/>
                    </a:solidFill>
                    <a:latin typeface="Calibri"/>
                    <a:cs typeface="Calibri"/>
                  </a:rPr>
                  <a:t>feature </a:t>
                </a:r>
                <a:r>
                  <a:rPr sz="3000" spc="-20" dirty="0">
                    <a:solidFill>
                      <a:srgbClr val="D60093"/>
                    </a:solidFill>
                    <a:latin typeface="Calibri"/>
                    <a:cs typeface="Calibri"/>
                  </a:rPr>
                  <a:t> representations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that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are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predictive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dirty="0">
                    <a:solidFill>
                      <a:srgbClr val="D60093"/>
                    </a:solidFill>
                    <a:latin typeface="Calibri"/>
                    <a:cs typeface="Calibri"/>
                  </a:rPr>
                  <a:t>of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the</a:t>
                </a:r>
                <a:r>
                  <a:rPr sz="3000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nodes </a:t>
                </a:r>
                <a:r>
                  <a:rPr sz="3000" spc="-660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in</a:t>
                </a:r>
                <a:r>
                  <a:rPr sz="30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its </a:t>
                </a:r>
                <a:r>
                  <a:rPr sz="3000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random</a:t>
                </a:r>
                <a:r>
                  <a:rPr sz="3000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walk</a:t>
                </a:r>
                <a:r>
                  <a:rPr sz="30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neighborhood </a:t>
                </a:r>
                <a:r>
                  <a:rPr sz="3000" spc="-1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300" i="1" spc="-22" baseline="-15151" dirty="0" smtClean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000" spc="-1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(𝑢)</a:t>
                </a:r>
                <a:endParaRPr sz="30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8" y="4160158"/>
                <a:ext cx="7812405" cy="2581476"/>
              </a:xfrm>
              <a:prstGeom prst="rect">
                <a:avLst/>
              </a:prstGeom>
              <a:blipFill>
                <a:blip r:embed="rId6"/>
                <a:stretch>
                  <a:fillRect l="-1482" r="-2496" b="-8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F95CD7B-5650-4ED3-ADBC-A3DC4C091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188" y="3598832"/>
            <a:ext cx="3253242" cy="9131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519" y="298994"/>
            <a:ext cx="7589520" cy="6217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010664" y="1037637"/>
            <a:ext cx="8853279" cy="1468222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697865" marR="5080" indent="-685800">
              <a:lnSpc>
                <a:spcPct val="98400"/>
              </a:lnSpc>
              <a:spcBef>
                <a:spcPts val="160"/>
              </a:spcBef>
              <a:tabLst>
                <a:tab pos="697865" algn="l"/>
              </a:tabLst>
            </a:pPr>
            <a:r>
              <a:rPr sz="2600" spc="-10" dirty="0">
                <a:solidFill>
                  <a:srgbClr val="F0AD00"/>
                </a:solidFill>
              </a:rPr>
              <a:t>1.	</a:t>
            </a:r>
            <a:r>
              <a:rPr sz="3200" spc="-5" dirty="0">
                <a:latin typeface="Calibri"/>
                <a:ea typeface="+mn-ea"/>
                <a:cs typeface="Calibri"/>
              </a:rPr>
              <a:t>Run short fixed-length random walks  starting from each node 𝑢 in the graph using  some random walk strategy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010664" y="2808732"/>
                <a:ext cx="8080375" cy="2494850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710565" marR="17780" indent="-685800">
                  <a:lnSpc>
                    <a:spcPct val="100299"/>
                  </a:lnSpc>
                  <a:spcBef>
                    <a:spcPts val="85"/>
                  </a:spcBef>
                  <a:buClr>
                    <a:srgbClr val="F0AD00"/>
                  </a:buClr>
                  <a:buSzPct val="81250"/>
                  <a:buAutoNum type="arabicPeriod" startAt="2"/>
                  <a:tabLst>
                    <a:tab pos="710565" algn="l"/>
                    <a:tab pos="711200" algn="l"/>
                  </a:tabLst>
                </a:pPr>
                <a:r>
                  <a:rPr sz="3200" spc="-40" dirty="0">
                    <a:latin typeface="Calibri"/>
                    <a:cs typeface="Calibri"/>
                  </a:rPr>
                  <a:t>F</a:t>
                </a:r>
                <a:r>
                  <a:rPr sz="3200" spc="-5" dirty="0">
                    <a:latin typeface="Calibri"/>
                    <a:cs typeface="Calibri"/>
                  </a:rPr>
                  <a:t>o</a:t>
                </a:r>
                <a:r>
                  <a:rPr sz="3200" dirty="0">
                    <a:latin typeface="Calibri"/>
                    <a:cs typeface="Calibri"/>
                  </a:rPr>
                  <a:t>r</a:t>
                </a:r>
                <a:r>
                  <a:rPr sz="3200" spc="-5" dirty="0">
                    <a:latin typeface="Calibri"/>
                    <a:cs typeface="Calibri"/>
                  </a:rPr>
                  <a:t> e</a:t>
                </a:r>
                <a:r>
                  <a:rPr sz="3200" dirty="0">
                    <a:latin typeface="Calibri"/>
                    <a:cs typeface="Calibri"/>
                  </a:rPr>
                  <a:t>a</a:t>
                </a:r>
                <a:r>
                  <a:rPr sz="3200" spc="-5" dirty="0">
                    <a:latin typeface="Calibri"/>
                    <a:cs typeface="Calibri"/>
                  </a:rPr>
                  <a:t>c</a:t>
                </a:r>
                <a:r>
                  <a:rPr sz="3200" dirty="0">
                    <a:latin typeface="Calibri"/>
                    <a:cs typeface="Calibri"/>
                  </a:rPr>
                  <a:t>h</a:t>
                </a:r>
                <a:r>
                  <a:rPr sz="3200" spc="5" dirty="0">
                    <a:latin typeface="Calibri"/>
                    <a:cs typeface="Calibri"/>
                  </a:rPr>
                  <a:t> n</a:t>
                </a:r>
                <a:r>
                  <a:rPr sz="3200" spc="-5" dirty="0">
                    <a:latin typeface="Calibri"/>
                    <a:cs typeface="Calibri"/>
                  </a:rPr>
                  <a:t>o</a:t>
                </a:r>
                <a:r>
                  <a:rPr sz="3200" spc="5" dirty="0">
                    <a:latin typeface="Calibri"/>
                    <a:cs typeface="Calibri"/>
                  </a:rPr>
                  <a:t>d</a:t>
                </a:r>
                <a:r>
                  <a:rPr sz="3200" dirty="0">
                    <a:latin typeface="Calibri"/>
                    <a:cs typeface="Calibri"/>
                  </a:rPr>
                  <a:t>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mbria Math"/>
                    <a:cs typeface="Cambria Math"/>
                  </a:rPr>
                  <a:t>𝑢</a:t>
                </a:r>
                <a:r>
                  <a:rPr sz="3200" spc="100" dirty="0">
                    <a:latin typeface="Cambria Math"/>
                    <a:cs typeface="Cambria Math"/>
                  </a:rPr>
                  <a:t> </a:t>
                </a:r>
                <a:r>
                  <a:rPr sz="3200" spc="-30" dirty="0">
                    <a:latin typeface="Calibri"/>
                    <a:cs typeface="Calibri"/>
                  </a:rPr>
                  <a:t>c</a:t>
                </a:r>
                <a:r>
                  <a:rPr sz="3200" dirty="0">
                    <a:latin typeface="Calibri"/>
                    <a:cs typeface="Calibri"/>
                  </a:rPr>
                  <a:t>oll</a:t>
                </a:r>
                <a:r>
                  <a:rPr sz="3200" spc="-5" dirty="0">
                    <a:latin typeface="Calibri"/>
                    <a:cs typeface="Calibri"/>
                  </a:rPr>
                  <a:t>ec</a:t>
                </a:r>
                <a:r>
                  <a:rPr sz="3200" dirty="0">
                    <a:latin typeface="Calibri"/>
                    <a:cs typeface="Calibri"/>
                  </a:rPr>
                  <a:t>t </a:t>
                </a:r>
                <a:r>
                  <a:rPr sz="3200" spc="-260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45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200" spc="-5" dirty="0">
                    <a:latin typeface="Cambria Math"/>
                    <a:cs typeface="Cambria Math"/>
                  </a:rPr>
                  <a:t>(</a:t>
                </a:r>
                <a:r>
                  <a:rPr sz="3200" spc="80" dirty="0">
                    <a:latin typeface="Cambria Math"/>
                    <a:cs typeface="Cambria Math"/>
                  </a:rPr>
                  <a:t>𝑢</a:t>
                </a:r>
                <a:r>
                  <a:rPr sz="3200" spc="-5" dirty="0">
                    <a:latin typeface="Cambria Math"/>
                    <a:cs typeface="Cambria Math"/>
                  </a:rPr>
                  <a:t>)</a:t>
                </a:r>
                <a:r>
                  <a:rPr sz="3200" dirty="0">
                    <a:latin typeface="Calibri"/>
                    <a:cs typeface="Calibri"/>
                  </a:rPr>
                  <a:t>, t</a:t>
                </a:r>
                <a:r>
                  <a:rPr sz="3200" spc="5" dirty="0">
                    <a:latin typeface="Calibri"/>
                    <a:cs typeface="Calibri"/>
                  </a:rPr>
                  <a:t>h</a:t>
                </a:r>
                <a:r>
                  <a:rPr sz="3200" dirty="0">
                    <a:latin typeface="Calibri"/>
                    <a:cs typeface="Calibri"/>
                  </a:rPr>
                  <a:t>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5" dirty="0">
                    <a:latin typeface="Calibri"/>
                    <a:cs typeface="Calibri"/>
                  </a:rPr>
                  <a:t>mu</a:t>
                </a:r>
                <a:r>
                  <a:rPr sz="3200" dirty="0">
                    <a:latin typeface="Calibri"/>
                    <a:cs typeface="Calibri"/>
                  </a:rPr>
                  <a:t>lti</a:t>
                </a:r>
                <a:r>
                  <a:rPr sz="3200" spc="-5" dirty="0">
                    <a:latin typeface="Calibri"/>
                    <a:cs typeface="Calibri"/>
                  </a:rPr>
                  <a:t>s</a:t>
                </a:r>
                <a:r>
                  <a:rPr sz="3200" spc="-25" dirty="0">
                    <a:latin typeface="Calibri"/>
                    <a:cs typeface="Calibri"/>
                  </a:rPr>
                  <a:t>e</a:t>
                </a:r>
                <a:r>
                  <a:rPr sz="3200" dirty="0">
                    <a:latin typeface="Calibri"/>
                    <a:cs typeface="Calibri"/>
                  </a:rPr>
                  <a:t>t</a:t>
                </a:r>
                <a:r>
                  <a:rPr sz="3150" baseline="26455" dirty="0">
                    <a:latin typeface="Calibri"/>
                    <a:cs typeface="Calibri"/>
                  </a:rPr>
                  <a:t>*  </a:t>
                </a:r>
                <a:r>
                  <a:rPr sz="3200" spc="-5" dirty="0">
                    <a:latin typeface="Calibri"/>
                    <a:cs typeface="Calibri"/>
                  </a:rPr>
                  <a:t>of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nodes</a:t>
                </a:r>
                <a:r>
                  <a:rPr sz="3200" spc="-10" dirty="0">
                    <a:latin typeface="Calibri"/>
                    <a:cs typeface="Calibri"/>
                  </a:rPr>
                  <a:t> visited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on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random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walks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starting 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from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mbria Math"/>
                    <a:cs typeface="Cambria Math"/>
                  </a:rPr>
                  <a:t>𝑢</a:t>
                </a:r>
              </a:p>
              <a:p>
                <a:pPr marL="710565" marR="476250" indent="-685800">
                  <a:lnSpc>
                    <a:spcPts val="3910"/>
                  </a:lnSpc>
                  <a:buClr>
                    <a:srgbClr val="F0AD00"/>
                  </a:buClr>
                  <a:buSzPct val="81250"/>
                  <a:buAutoNum type="arabicPeriod" startAt="2"/>
                  <a:tabLst>
                    <a:tab pos="710565" algn="l"/>
                    <a:tab pos="711200" algn="l"/>
                  </a:tabLst>
                </a:pPr>
                <a:r>
                  <a:rPr sz="3200" spc="-10" dirty="0">
                    <a:latin typeface="Calibri"/>
                    <a:cs typeface="Calibri"/>
                  </a:rPr>
                  <a:t>Optimize </a:t>
                </a:r>
                <a:r>
                  <a:rPr sz="3200" dirty="0">
                    <a:latin typeface="Calibri"/>
                    <a:cs typeface="Calibri"/>
                  </a:rPr>
                  <a:t>embeddings </a:t>
                </a:r>
                <a:r>
                  <a:rPr sz="3200" spc="-10" dirty="0">
                    <a:latin typeface="Calibri"/>
                    <a:cs typeface="Calibri"/>
                  </a:rPr>
                  <a:t>according </a:t>
                </a:r>
                <a:r>
                  <a:rPr sz="3200" spc="-15" dirty="0">
                    <a:latin typeface="Calibri"/>
                    <a:cs typeface="Calibri"/>
                  </a:rPr>
                  <a:t>to: </a:t>
                </a:r>
                <a:r>
                  <a:rPr sz="32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Given </a:t>
                </a:r>
                <a:r>
                  <a:rPr sz="3200" spc="-710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D60093"/>
                    </a:solidFill>
                    <a:latin typeface="Calibri"/>
                    <a:cs typeface="Calibri"/>
                  </a:rPr>
                  <a:t>node</a:t>
                </a:r>
                <a:r>
                  <a:rPr sz="32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200" spc="4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𝑢</a:t>
                </a:r>
                <a:r>
                  <a:rPr sz="3200" spc="40" dirty="0">
                    <a:solidFill>
                      <a:srgbClr val="D60093"/>
                    </a:solidFill>
                    <a:latin typeface="Calibri"/>
                    <a:cs typeface="Calibri"/>
                  </a:rPr>
                  <a:t>,</a:t>
                </a:r>
                <a:r>
                  <a:rPr sz="3200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predict</a:t>
                </a:r>
                <a:r>
                  <a:rPr sz="3200" dirty="0">
                    <a:solidFill>
                      <a:srgbClr val="D60093"/>
                    </a:solidFill>
                    <a:latin typeface="Calibri"/>
                    <a:cs typeface="Calibri"/>
                  </a:rPr>
                  <a:t> its</a:t>
                </a:r>
                <a:r>
                  <a:rPr sz="32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solidFill>
                      <a:srgbClr val="D60093"/>
                    </a:solidFill>
                    <a:latin typeface="Calibri"/>
                    <a:cs typeface="Calibri"/>
                  </a:rPr>
                  <a:t>neighbors</a:t>
                </a:r>
                <a:r>
                  <a:rPr sz="3200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sz="3200" spc="20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450" i="1" spc="300" baseline="-15700" dirty="0" smtClean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200" spc="20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(𝑢)</a:t>
                </a:r>
                <a:endParaRPr sz="32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64" y="2808732"/>
                <a:ext cx="8080375" cy="2494850"/>
              </a:xfrm>
              <a:prstGeom prst="rect">
                <a:avLst/>
              </a:prstGeom>
              <a:blipFill>
                <a:blip r:embed="rId5"/>
                <a:stretch>
                  <a:fillRect l="-2264" t="-4156" r="-2717" b="-9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160243" y="6340566"/>
                <a:ext cx="9871513" cy="31418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662940">
                  <a:lnSpc>
                    <a:spcPts val="2640"/>
                  </a:lnSpc>
                  <a:spcBef>
                    <a:spcPts val="100"/>
                  </a:spcBef>
                </a:pPr>
                <a:r>
                  <a:rPr sz="1600" spc="55" dirty="0">
                    <a:solidFill>
                      <a:srgbClr val="008000"/>
                    </a:solidFill>
                    <a:latin typeface="Arial"/>
                    <a:cs typeface="Arial"/>
                  </a:rPr>
                  <a:t>*</a:t>
                </a:r>
                <a:r>
                  <a:rPr sz="1600" spc="55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i="1" spc="82" baseline="-13888" dirty="0" smtClean="0"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1600" spc="55" dirty="0">
                    <a:latin typeface="Cambria Math"/>
                    <a:cs typeface="Cambria Math"/>
                  </a:rPr>
                  <a:t>(𝑢)</a:t>
                </a:r>
                <a:r>
                  <a:rPr sz="1600" spc="95" dirty="0">
                    <a:latin typeface="Cambria Math"/>
                    <a:cs typeface="Cambria Math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can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have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repeat</a:t>
                </a:r>
                <a:r>
                  <a:rPr sz="1600" spc="10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elements</a:t>
                </a:r>
                <a:r>
                  <a:rPr sz="1600" spc="10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since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nodes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can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be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visited</a:t>
                </a:r>
                <a:r>
                  <a:rPr sz="1600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multiple</a:t>
                </a:r>
                <a:r>
                  <a:rPr sz="1600" spc="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times</a:t>
                </a:r>
                <a:r>
                  <a:rPr sz="1600" spc="10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on</a:t>
                </a:r>
                <a:r>
                  <a:rPr sz="1600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random</a:t>
                </a:r>
                <a:r>
                  <a:rPr sz="1600" spc="1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sz="1600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walks</a:t>
                </a:r>
                <a:endParaRPr sz="16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43" y="6340566"/>
                <a:ext cx="9871513" cy="314189"/>
              </a:xfrm>
              <a:prstGeom prst="rect">
                <a:avLst/>
              </a:prstGeom>
              <a:blipFill>
                <a:blip r:embed="rId6"/>
                <a:stretch>
                  <a:fillRect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7436122" y="5680964"/>
            <a:ext cx="299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Maximum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likelihood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objective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9239" y="5731329"/>
            <a:ext cx="518795" cy="208279"/>
          </a:xfrm>
          <a:custGeom>
            <a:avLst/>
            <a:gdLst/>
            <a:ahLst/>
            <a:cxnLst/>
            <a:rect l="l" t="t" r="r" b="b"/>
            <a:pathLst>
              <a:path w="518795" h="208279">
                <a:moveTo>
                  <a:pt x="0" y="52047"/>
                </a:moveTo>
                <a:lnTo>
                  <a:pt x="414338" y="52047"/>
                </a:lnTo>
                <a:lnTo>
                  <a:pt x="414338" y="0"/>
                </a:lnTo>
                <a:lnTo>
                  <a:pt x="518432" y="104094"/>
                </a:lnTo>
                <a:lnTo>
                  <a:pt x="414338" y="208189"/>
                </a:lnTo>
                <a:lnTo>
                  <a:pt x="414338" y="156141"/>
                </a:lnTo>
                <a:lnTo>
                  <a:pt x="0" y="156141"/>
                </a:lnTo>
                <a:lnTo>
                  <a:pt x="0" y="52047"/>
                </a:lnTo>
                <a:close/>
              </a:path>
            </a:pathLst>
          </a:custGeom>
          <a:ln w="381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8D87F-9CC8-4ECC-BBD5-019C917ED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5278882"/>
            <a:ext cx="3969659" cy="11141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312" y="313945"/>
            <a:ext cx="7589520" cy="621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E70D4F-C789-4A80-9C4E-6CF5E231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55" y="958710"/>
            <a:ext cx="8653174" cy="55001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983" y="284512"/>
            <a:ext cx="7589520" cy="6217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71F10E-D0B8-4120-9F42-60D5E17A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26" y="1016966"/>
            <a:ext cx="9298603" cy="56523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085" y="293470"/>
            <a:ext cx="7690104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883180" y="3409957"/>
            <a:ext cx="933450" cy="142875"/>
          </a:xfrm>
          <a:custGeom>
            <a:avLst/>
            <a:gdLst/>
            <a:ahLst/>
            <a:cxnLst/>
            <a:rect l="l" t="t" r="r" b="b"/>
            <a:pathLst>
              <a:path w="933450" h="142875">
                <a:moveTo>
                  <a:pt x="847399" y="71437"/>
                </a:moveTo>
                <a:lnTo>
                  <a:pt x="790249" y="142875"/>
                </a:lnTo>
                <a:lnTo>
                  <a:pt x="904549" y="85725"/>
                </a:lnTo>
                <a:lnTo>
                  <a:pt x="847399" y="85725"/>
                </a:lnTo>
                <a:lnTo>
                  <a:pt x="847399" y="71437"/>
                </a:lnTo>
                <a:close/>
              </a:path>
              <a:path w="933450" h="142875">
                <a:moveTo>
                  <a:pt x="835969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835969" y="85725"/>
                </a:lnTo>
                <a:lnTo>
                  <a:pt x="847399" y="71437"/>
                </a:lnTo>
                <a:lnTo>
                  <a:pt x="835969" y="57150"/>
                </a:lnTo>
                <a:close/>
              </a:path>
              <a:path w="933450" h="142875">
                <a:moveTo>
                  <a:pt x="904549" y="57150"/>
                </a:moveTo>
                <a:lnTo>
                  <a:pt x="847399" y="57150"/>
                </a:lnTo>
                <a:lnTo>
                  <a:pt x="847399" y="85725"/>
                </a:lnTo>
                <a:lnTo>
                  <a:pt x="904549" y="85725"/>
                </a:lnTo>
                <a:lnTo>
                  <a:pt x="933124" y="71437"/>
                </a:lnTo>
                <a:lnTo>
                  <a:pt x="904549" y="57150"/>
                </a:lnTo>
                <a:close/>
              </a:path>
              <a:path w="933450" h="142875">
                <a:moveTo>
                  <a:pt x="790249" y="0"/>
                </a:moveTo>
                <a:lnTo>
                  <a:pt x="847399" y="71437"/>
                </a:lnTo>
                <a:lnTo>
                  <a:pt x="847399" y="57150"/>
                </a:lnTo>
                <a:lnTo>
                  <a:pt x="904549" y="57150"/>
                </a:lnTo>
                <a:lnTo>
                  <a:pt x="790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60308" y="3409957"/>
            <a:ext cx="800100" cy="142875"/>
          </a:xfrm>
          <a:custGeom>
            <a:avLst/>
            <a:gdLst/>
            <a:ahLst/>
            <a:cxnLst/>
            <a:rect l="l" t="t" r="r" b="b"/>
            <a:pathLst>
              <a:path w="800100" h="142875">
                <a:moveTo>
                  <a:pt x="713774" y="71437"/>
                </a:moveTo>
                <a:lnTo>
                  <a:pt x="656624" y="142875"/>
                </a:lnTo>
                <a:lnTo>
                  <a:pt x="770924" y="85725"/>
                </a:lnTo>
                <a:lnTo>
                  <a:pt x="713774" y="85725"/>
                </a:lnTo>
                <a:lnTo>
                  <a:pt x="713774" y="71437"/>
                </a:lnTo>
                <a:close/>
              </a:path>
              <a:path w="800100" h="142875">
                <a:moveTo>
                  <a:pt x="702344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702344" y="85725"/>
                </a:lnTo>
                <a:lnTo>
                  <a:pt x="713774" y="71437"/>
                </a:lnTo>
                <a:lnTo>
                  <a:pt x="702344" y="57150"/>
                </a:lnTo>
                <a:close/>
              </a:path>
              <a:path w="800100" h="142875">
                <a:moveTo>
                  <a:pt x="770924" y="57150"/>
                </a:moveTo>
                <a:lnTo>
                  <a:pt x="713774" y="57150"/>
                </a:lnTo>
                <a:lnTo>
                  <a:pt x="713774" y="85725"/>
                </a:lnTo>
                <a:lnTo>
                  <a:pt x="770924" y="85725"/>
                </a:lnTo>
                <a:lnTo>
                  <a:pt x="799499" y="71437"/>
                </a:lnTo>
                <a:lnTo>
                  <a:pt x="770924" y="57150"/>
                </a:lnTo>
                <a:close/>
              </a:path>
              <a:path w="800100" h="142875">
                <a:moveTo>
                  <a:pt x="656624" y="0"/>
                </a:moveTo>
                <a:lnTo>
                  <a:pt x="713774" y="71437"/>
                </a:lnTo>
                <a:lnTo>
                  <a:pt x="713774" y="57150"/>
                </a:lnTo>
                <a:lnTo>
                  <a:pt x="770924" y="57150"/>
                </a:lnTo>
                <a:lnTo>
                  <a:pt x="656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69478" y="3413184"/>
            <a:ext cx="583565" cy="142875"/>
          </a:xfrm>
          <a:custGeom>
            <a:avLst/>
            <a:gdLst/>
            <a:ahLst/>
            <a:cxnLst/>
            <a:rect l="l" t="t" r="r" b="b"/>
            <a:pathLst>
              <a:path w="583565" h="142875">
                <a:moveTo>
                  <a:pt x="440770" y="0"/>
                </a:moveTo>
                <a:lnTo>
                  <a:pt x="486071" y="57484"/>
                </a:lnTo>
                <a:lnTo>
                  <a:pt x="497500" y="57567"/>
                </a:lnTo>
                <a:lnTo>
                  <a:pt x="497291" y="86141"/>
                </a:lnTo>
                <a:lnTo>
                  <a:pt x="485792" y="86141"/>
                </a:lnTo>
                <a:lnTo>
                  <a:pt x="439723" y="142871"/>
                </a:lnTo>
                <a:lnTo>
                  <a:pt x="555292" y="86141"/>
                </a:lnTo>
                <a:lnTo>
                  <a:pt x="497291" y="86141"/>
                </a:lnTo>
                <a:lnTo>
                  <a:pt x="555462" y="86057"/>
                </a:lnTo>
                <a:lnTo>
                  <a:pt x="583117" y="72482"/>
                </a:lnTo>
                <a:lnTo>
                  <a:pt x="440770" y="0"/>
                </a:lnTo>
                <a:close/>
              </a:path>
              <a:path w="583565" h="142875">
                <a:moveTo>
                  <a:pt x="486071" y="57484"/>
                </a:moveTo>
                <a:lnTo>
                  <a:pt x="497395" y="71854"/>
                </a:lnTo>
                <a:lnTo>
                  <a:pt x="485860" y="86057"/>
                </a:lnTo>
                <a:lnTo>
                  <a:pt x="497291" y="86141"/>
                </a:lnTo>
                <a:lnTo>
                  <a:pt x="497500" y="57567"/>
                </a:lnTo>
                <a:lnTo>
                  <a:pt x="486071" y="57484"/>
                </a:lnTo>
                <a:close/>
              </a:path>
              <a:path w="583565" h="142875">
                <a:moveTo>
                  <a:pt x="209" y="53922"/>
                </a:moveTo>
                <a:lnTo>
                  <a:pt x="0" y="82497"/>
                </a:lnTo>
                <a:lnTo>
                  <a:pt x="485860" y="86057"/>
                </a:lnTo>
                <a:lnTo>
                  <a:pt x="497395" y="71854"/>
                </a:lnTo>
                <a:lnTo>
                  <a:pt x="486071" y="57484"/>
                </a:lnTo>
                <a:lnTo>
                  <a:pt x="209" y="539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09795" y="2934456"/>
            <a:ext cx="1727200" cy="2366010"/>
            <a:chOff x="136195" y="3481656"/>
            <a:chExt cx="1727200" cy="2366010"/>
          </a:xfrm>
        </p:grpSpPr>
        <p:sp>
          <p:nvSpPr>
            <p:cNvPr id="7" name="object 7"/>
            <p:cNvSpPr/>
            <p:nvPr/>
          </p:nvSpPr>
          <p:spPr>
            <a:xfrm>
              <a:off x="1246820" y="4100609"/>
              <a:ext cx="616585" cy="919480"/>
            </a:xfrm>
            <a:custGeom>
              <a:avLst/>
              <a:gdLst/>
              <a:ahLst/>
              <a:cxnLst/>
              <a:rect l="l" t="t" r="r" b="b"/>
              <a:pathLst>
                <a:path w="616585" h="919479">
                  <a:moveTo>
                    <a:pt x="0" y="771770"/>
                  </a:moveTo>
                  <a:lnTo>
                    <a:pt x="61164" y="919335"/>
                  </a:lnTo>
                  <a:lnTo>
                    <a:pt x="110427" y="836090"/>
                  </a:lnTo>
                  <a:lnTo>
                    <a:pt x="81316" y="836090"/>
                  </a:lnTo>
                  <a:lnTo>
                    <a:pt x="53013" y="832319"/>
                  </a:lnTo>
                  <a:lnTo>
                    <a:pt x="53163" y="831199"/>
                  </a:lnTo>
                  <a:lnTo>
                    <a:pt x="54718" y="822283"/>
                  </a:lnTo>
                  <a:lnTo>
                    <a:pt x="0" y="771770"/>
                  </a:lnTo>
                  <a:close/>
                </a:path>
                <a:path w="616585" h="919479">
                  <a:moveTo>
                    <a:pt x="54718" y="822283"/>
                  </a:moveTo>
                  <a:lnTo>
                    <a:pt x="53163" y="831199"/>
                  </a:lnTo>
                  <a:lnTo>
                    <a:pt x="53013" y="832319"/>
                  </a:lnTo>
                  <a:lnTo>
                    <a:pt x="81316" y="836090"/>
                  </a:lnTo>
                  <a:lnTo>
                    <a:pt x="81708" y="833824"/>
                  </a:lnTo>
                  <a:lnTo>
                    <a:pt x="67220" y="833824"/>
                  </a:lnTo>
                  <a:lnTo>
                    <a:pt x="54718" y="822283"/>
                  </a:lnTo>
                  <a:close/>
                </a:path>
                <a:path w="616585" h="919479">
                  <a:moveTo>
                    <a:pt x="142517" y="781865"/>
                  </a:moveTo>
                  <a:lnTo>
                    <a:pt x="83672" y="822471"/>
                  </a:lnTo>
                  <a:lnTo>
                    <a:pt x="81316" y="836090"/>
                  </a:lnTo>
                  <a:lnTo>
                    <a:pt x="110427" y="836090"/>
                  </a:lnTo>
                  <a:lnTo>
                    <a:pt x="142517" y="781865"/>
                  </a:lnTo>
                  <a:close/>
                </a:path>
                <a:path w="616585" h="919479">
                  <a:moveTo>
                    <a:pt x="587937" y="0"/>
                  </a:moveTo>
                  <a:lnTo>
                    <a:pt x="586385" y="43013"/>
                  </a:lnTo>
                  <a:lnTo>
                    <a:pt x="581931" y="84700"/>
                  </a:lnTo>
                  <a:lnTo>
                    <a:pt x="574764" y="125765"/>
                  </a:lnTo>
                  <a:lnTo>
                    <a:pt x="565077" y="165859"/>
                  </a:lnTo>
                  <a:lnTo>
                    <a:pt x="553065" y="204636"/>
                  </a:lnTo>
                  <a:lnTo>
                    <a:pt x="538929" y="241744"/>
                  </a:lnTo>
                  <a:lnTo>
                    <a:pt x="522875" y="276834"/>
                  </a:lnTo>
                  <a:lnTo>
                    <a:pt x="485862" y="339557"/>
                  </a:lnTo>
                  <a:lnTo>
                    <a:pt x="443815" y="390010"/>
                  </a:lnTo>
                  <a:lnTo>
                    <a:pt x="398732" y="425479"/>
                  </a:lnTo>
                  <a:lnTo>
                    <a:pt x="353468" y="443449"/>
                  </a:lnTo>
                  <a:lnTo>
                    <a:pt x="318262" y="446323"/>
                  </a:lnTo>
                  <a:lnTo>
                    <a:pt x="304162" y="448444"/>
                  </a:lnTo>
                  <a:lnTo>
                    <a:pt x="262906" y="462859"/>
                  </a:lnTo>
                  <a:lnTo>
                    <a:pt x="224204" y="487672"/>
                  </a:lnTo>
                  <a:lnTo>
                    <a:pt x="176096" y="535090"/>
                  </a:lnTo>
                  <a:lnTo>
                    <a:pt x="133669" y="595788"/>
                  </a:lnTo>
                  <a:lnTo>
                    <a:pt x="114944" y="630278"/>
                  </a:lnTo>
                  <a:lnTo>
                    <a:pt x="98098" y="667096"/>
                  </a:lnTo>
                  <a:lnTo>
                    <a:pt x="83307" y="705920"/>
                  </a:lnTo>
                  <a:lnTo>
                    <a:pt x="70761" y="746428"/>
                  </a:lnTo>
                  <a:lnTo>
                    <a:pt x="60647" y="788295"/>
                  </a:lnTo>
                  <a:lnTo>
                    <a:pt x="54718" y="822283"/>
                  </a:lnTo>
                  <a:lnTo>
                    <a:pt x="67220" y="833824"/>
                  </a:lnTo>
                  <a:lnTo>
                    <a:pt x="83672" y="822471"/>
                  </a:lnTo>
                  <a:lnTo>
                    <a:pt x="88428" y="794986"/>
                  </a:lnTo>
                  <a:lnTo>
                    <a:pt x="98062" y="754863"/>
                  </a:lnTo>
                  <a:lnTo>
                    <a:pt x="110018" y="716074"/>
                  </a:lnTo>
                  <a:lnTo>
                    <a:pt x="124091" y="678964"/>
                  </a:lnTo>
                  <a:lnTo>
                    <a:pt x="140070" y="643888"/>
                  </a:lnTo>
                  <a:lnTo>
                    <a:pt x="176862" y="581232"/>
                  </a:lnTo>
                  <a:lnTo>
                    <a:pt x="218513" y="530879"/>
                  </a:lnTo>
                  <a:lnTo>
                    <a:pt x="263378" y="495159"/>
                  </a:lnTo>
                  <a:lnTo>
                    <a:pt x="308558" y="476679"/>
                  </a:lnTo>
                  <a:lnTo>
                    <a:pt x="346563" y="473377"/>
                  </a:lnTo>
                  <a:lnTo>
                    <a:pt x="360566" y="471129"/>
                  </a:lnTo>
                  <a:lnTo>
                    <a:pt x="401460" y="456497"/>
                  </a:lnTo>
                  <a:lnTo>
                    <a:pt x="440528" y="431111"/>
                  </a:lnTo>
                  <a:lnTo>
                    <a:pt x="488105" y="383773"/>
                  </a:lnTo>
                  <a:lnTo>
                    <a:pt x="530238" y="323165"/>
                  </a:lnTo>
                  <a:lnTo>
                    <a:pt x="548869" y="288701"/>
                  </a:lnTo>
                  <a:lnTo>
                    <a:pt x="565639" y="251896"/>
                  </a:lnTo>
                  <a:lnTo>
                    <a:pt x="580366" y="213071"/>
                  </a:lnTo>
                  <a:lnTo>
                    <a:pt x="592857" y="172551"/>
                  </a:lnTo>
                  <a:lnTo>
                    <a:pt x="602918" y="130656"/>
                  </a:lnTo>
                  <a:lnTo>
                    <a:pt x="610347" y="87712"/>
                  </a:lnTo>
                  <a:lnTo>
                    <a:pt x="614941" y="44044"/>
                  </a:lnTo>
                  <a:lnTo>
                    <a:pt x="616493" y="1031"/>
                  </a:lnTo>
                  <a:lnTo>
                    <a:pt x="587937" y="0"/>
                  </a:lnTo>
                  <a:close/>
                </a:path>
                <a:path w="616585" h="919479">
                  <a:moveTo>
                    <a:pt x="83672" y="822471"/>
                  </a:moveTo>
                  <a:lnTo>
                    <a:pt x="67220" y="833824"/>
                  </a:lnTo>
                  <a:lnTo>
                    <a:pt x="81708" y="833824"/>
                  </a:lnTo>
                  <a:lnTo>
                    <a:pt x="83672" y="82247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965" y="5042519"/>
              <a:ext cx="1197610" cy="800735"/>
            </a:xfrm>
            <a:custGeom>
              <a:avLst/>
              <a:gdLst/>
              <a:ahLst/>
              <a:cxnLst/>
              <a:rect l="l" t="t" r="r" b="b"/>
              <a:pathLst>
                <a:path w="1197610" h="800735">
                  <a:moveTo>
                    <a:pt x="1152635" y="0"/>
                  </a:moveTo>
                  <a:lnTo>
                    <a:pt x="598739" y="350556"/>
                  </a:lnTo>
                  <a:lnTo>
                    <a:pt x="44842" y="0"/>
                  </a:lnTo>
                  <a:lnTo>
                    <a:pt x="0" y="70850"/>
                  </a:lnTo>
                  <a:lnTo>
                    <a:pt x="520343" y="400174"/>
                  </a:lnTo>
                  <a:lnTo>
                    <a:pt x="0" y="729496"/>
                  </a:lnTo>
                  <a:lnTo>
                    <a:pt x="44842" y="800347"/>
                  </a:lnTo>
                  <a:lnTo>
                    <a:pt x="598739" y="449790"/>
                  </a:lnTo>
                  <a:lnTo>
                    <a:pt x="1152635" y="800347"/>
                  </a:lnTo>
                  <a:lnTo>
                    <a:pt x="1197478" y="729496"/>
                  </a:lnTo>
                  <a:lnTo>
                    <a:pt x="677134" y="400174"/>
                  </a:lnTo>
                  <a:lnTo>
                    <a:pt x="1197478" y="70850"/>
                  </a:lnTo>
                  <a:lnTo>
                    <a:pt x="11526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965" y="5042519"/>
              <a:ext cx="1197610" cy="800735"/>
            </a:xfrm>
            <a:custGeom>
              <a:avLst/>
              <a:gdLst/>
              <a:ahLst/>
              <a:cxnLst/>
              <a:rect l="l" t="t" r="r" b="b"/>
              <a:pathLst>
                <a:path w="1197610" h="800735">
                  <a:moveTo>
                    <a:pt x="0" y="70851"/>
                  </a:moveTo>
                  <a:lnTo>
                    <a:pt x="44842" y="0"/>
                  </a:lnTo>
                  <a:lnTo>
                    <a:pt x="598739" y="350556"/>
                  </a:lnTo>
                  <a:lnTo>
                    <a:pt x="1152636" y="0"/>
                  </a:lnTo>
                  <a:lnTo>
                    <a:pt x="1197478" y="70851"/>
                  </a:lnTo>
                  <a:lnTo>
                    <a:pt x="677134" y="400175"/>
                  </a:lnTo>
                  <a:lnTo>
                    <a:pt x="1197478" y="729496"/>
                  </a:lnTo>
                  <a:lnTo>
                    <a:pt x="1152636" y="800348"/>
                  </a:lnTo>
                  <a:lnTo>
                    <a:pt x="598739" y="449791"/>
                  </a:lnTo>
                  <a:lnTo>
                    <a:pt x="44842" y="800348"/>
                  </a:lnTo>
                  <a:lnTo>
                    <a:pt x="0" y="729496"/>
                  </a:lnTo>
                  <a:lnTo>
                    <a:pt x="520344" y="400175"/>
                  </a:lnTo>
                  <a:lnTo>
                    <a:pt x="0" y="70851"/>
                  </a:lnTo>
                  <a:close/>
                </a:path>
              </a:pathLst>
            </a:custGeom>
            <a:ln w="9525">
              <a:solidFill>
                <a:srgbClr val="5A6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482" y="3495944"/>
              <a:ext cx="1259205" cy="1065530"/>
            </a:xfrm>
            <a:custGeom>
              <a:avLst/>
              <a:gdLst/>
              <a:ahLst/>
              <a:cxnLst/>
              <a:rect l="l" t="t" r="r" b="b"/>
              <a:pathLst>
                <a:path w="1259205" h="1065529">
                  <a:moveTo>
                    <a:pt x="0" y="177553"/>
                  </a:moveTo>
                  <a:lnTo>
                    <a:pt x="6342" y="130352"/>
                  </a:lnTo>
                  <a:lnTo>
                    <a:pt x="24241" y="87938"/>
                  </a:lnTo>
                  <a:lnTo>
                    <a:pt x="52004" y="52004"/>
                  </a:lnTo>
                  <a:lnTo>
                    <a:pt x="87938" y="24241"/>
                  </a:lnTo>
                  <a:lnTo>
                    <a:pt x="130352" y="6342"/>
                  </a:lnTo>
                  <a:lnTo>
                    <a:pt x="177553" y="0"/>
                  </a:lnTo>
                  <a:lnTo>
                    <a:pt x="1081547" y="0"/>
                  </a:lnTo>
                  <a:lnTo>
                    <a:pt x="1128747" y="6342"/>
                  </a:lnTo>
                  <a:lnTo>
                    <a:pt x="1171161" y="24241"/>
                  </a:lnTo>
                  <a:lnTo>
                    <a:pt x="1207096" y="52004"/>
                  </a:lnTo>
                  <a:lnTo>
                    <a:pt x="1234858" y="87938"/>
                  </a:lnTo>
                  <a:lnTo>
                    <a:pt x="1252757" y="130352"/>
                  </a:lnTo>
                  <a:lnTo>
                    <a:pt x="1259100" y="177553"/>
                  </a:lnTo>
                  <a:lnTo>
                    <a:pt x="1259100" y="887746"/>
                  </a:lnTo>
                  <a:lnTo>
                    <a:pt x="1252757" y="934947"/>
                  </a:lnTo>
                  <a:lnTo>
                    <a:pt x="1234858" y="977361"/>
                  </a:lnTo>
                  <a:lnTo>
                    <a:pt x="1207096" y="1013295"/>
                  </a:lnTo>
                  <a:lnTo>
                    <a:pt x="1171161" y="1041058"/>
                  </a:lnTo>
                  <a:lnTo>
                    <a:pt x="1128747" y="1058957"/>
                  </a:lnTo>
                  <a:lnTo>
                    <a:pt x="1081547" y="1065300"/>
                  </a:lnTo>
                  <a:lnTo>
                    <a:pt x="177553" y="1065300"/>
                  </a:lnTo>
                  <a:lnTo>
                    <a:pt x="130352" y="1058957"/>
                  </a:lnTo>
                  <a:lnTo>
                    <a:pt x="87938" y="1041058"/>
                  </a:lnTo>
                  <a:lnTo>
                    <a:pt x="52004" y="1013295"/>
                  </a:lnTo>
                  <a:lnTo>
                    <a:pt x="24241" y="977361"/>
                  </a:lnTo>
                  <a:lnTo>
                    <a:pt x="6342" y="934947"/>
                  </a:lnTo>
                  <a:lnTo>
                    <a:pt x="0" y="887746"/>
                  </a:lnTo>
                  <a:lnTo>
                    <a:pt x="0" y="177553"/>
                  </a:lnTo>
                  <a:close/>
                </a:path>
              </a:pathLst>
            </a:custGeom>
            <a:ln w="28575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32151" y="3091605"/>
            <a:ext cx="84264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8105">
              <a:lnSpc>
                <a:spcPct val="100800"/>
              </a:lnSpc>
              <a:spcBef>
                <a:spcPts val="75"/>
              </a:spcBef>
            </a:pPr>
            <a:r>
              <a:rPr sz="2400" spc="-35" dirty="0">
                <a:latin typeface="Arial"/>
                <a:cs typeface="Arial"/>
              </a:rPr>
              <a:t>Input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G</a:t>
            </a:r>
            <a:r>
              <a:rPr sz="2400" spc="-50" dirty="0">
                <a:latin typeface="Arial"/>
                <a:cs typeface="Arial"/>
              </a:rPr>
              <a:t>r</a:t>
            </a:r>
            <a:r>
              <a:rPr sz="2400" spc="-9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ph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6305" y="2948744"/>
            <a:ext cx="1944370" cy="1065530"/>
          </a:xfrm>
          <a:custGeom>
            <a:avLst/>
            <a:gdLst/>
            <a:ahLst/>
            <a:cxnLst/>
            <a:rect l="l" t="t" r="r" b="b"/>
            <a:pathLst>
              <a:path w="1944370" h="1065529">
                <a:moveTo>
                  <a:pt x="0" y="177553"/>
                </a:moveTo>
                <a:lnTo>
                  <a:pt x="6342" y="130353"/>
                </a:lnTo>
                <a:lnTo>
                  <a:pt x="24241" y="87939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766446" y="0"/>
                </a:lnTo>
                <a:lnTo>
                  <a:pt x="1813646" y="6342"/>
                </a:lnTo>
                <a:lnTo>
                  <a:pt x="1856060" y="24241"/>
                </a:lnTo>
                <a:lnTo>
                  <a:pt x="1891995" y="52004"/>
                </a:lnTo>
                <a:lnTo>
                  <a:pt x="1919758" y="87939"/>
                </a:lnTo>
                <a:lnTo>
                  <a:pt x="1937657" y="130353"/>
                </a:lnTo>
                <a:lnTo>
                  <a:pt x="1944000" y="177553"/>
                </a:lnTo>
                <a:lnTo>
                  <a:pt x="1944000" y="887746"/>
                </a:lnTo>
                <a:lnTo>
                  <a:pt x="1937657" y="934946"/>
                </a:lnTo>
                <a:lnTo>
                  <a:pt x="1919758" y="977360"/>
                </a:lnTo>
                <a:lnTo>
                  <a:pt x="1891995" y="1013295"/>
                </a:lnTo>
                <a:lnTo>
                  <a:pt x="1856060" y="1041058"/>
                </a:lnTo>
                <a:lnTo>
                  <a:pt x="1813646" y="1058957"/>
                </a:lnTo>
                <a:lnTo>
                  <a:pt x="1766446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0"/>
                </a:lnTo>
                <a:lnTo>
                  <a:pt x="6342" y="934946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86980" y="3103796"/>
            <a:ext cx="1403350" cy="7534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36525" marR="5080" indent="-123825">
              <a:lnSpc>
                <a:spcPts val="2780"/>
              </a:lnSpc>
              <a:spcBef>
                <a:spcPts val="275"/>
              </a:spcBef>
            </a:pPr>
            <a:r>
              <a:rPr sz="2400" spc="-25" dirty="0">
                <a:latin typeface="Arial"/>
                <a:cs typeface="Arial"/>
              </a:rPr>
              <a:t>St</a:t>
            </a:r>
            <a:r>
              <a:rPr sz="2400" spc="-55" dirty="0">
                <a:latin typeface="Arial"/>
                <a:cs typeface="Arial"/>
              </a:rPr>
              <a:t>ru</a:t>
            </a:r>
            <a:r>
              <a:rPr sz="2400" spc="50" dirty="0">
                <a:latin typeface="Arial"/>
                <a:cs typeface="Arial"/>
              </a:rPr>
              <a:t>c</a:t>
            </a:r>
            <a:r>
              <a:rPr sz="2400" spc="4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u</a:t>
            </a:r>
            <a:r>
              <a:rPr sz="2400" spc="-9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d  </a:t>
            </a:r>
            <a:r>
              <a:rPr sz="2400" spc="-7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59808" y="2948744"/>
            <a:ext cx="1810385" cy="1065530"/>
          </a:xfrm>
          <a:custGeom>
            <a:avLst/>
            <a:gdLst/>
            <a:ahLst/>
            <a:cxnLst/>
            <a:rect l="l" t="t" r="r" b="b"/>
            <a:pathLst>
              <a:path w="1810384" h="1065529">
                <a:moveTo>
                  <a:pt x="0" y="177553"/>
                </a:moveTo>
                <a:lnTo>
                  <a:pt x="6342" y="130352"/>
                </a:lnTo>
                <a:lnTo>
                  <a:pt x="24241" y="87938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632222" y="0"/>
                </a:lnTo>
                <a:lnTo>
                  <a:pt x="1679422" y="6342"/>
                </a:lnTo>
                <a:lnTo>
                  <a:pt x="1721836" y="24241"/>
                </a:lnTo>
                <a:lnTo>
                  <a:pt x="1757771" y="52004"/>
                </a:lnTo>
                <a:lnTo>
                  <a:pt x="1785533" y="87938"/>
                </a:lnTo>
                <a:lnTo>
                  <a:pt x="1803432" y="130352"/>
                </a:lnTo>
                <a:lnTo>
                  <a:pt x="1809775" y="177553"/>
                </a:lnTo>
                <a:lnTo>
                  <a:pt x="1809775" y="887746"/>
                </a:lnTo>
                <a:lnTo>
                  <a:pt x="1803432" y="934947"/>
                </a:lnTo>
                <a:lnTo>
                  <a:pt x="1785533" y="977361"/>
                </a:lnTo>
                <a:lnTo>
                  <a:pt x="1757771" y="1013295"/>
                </a:lnTo>
                <a:lnTo>
                  <a:pt x="1721836" y="1041058"/>
                </a:lnTo>
                <a:lnTo>
                  <a:pt x="1679422" y="1058957"/>
                </a:lnTo>
                <a:lnTo>
                  <a:pt x="1632222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1"/>
                </a:lnTo>
                <a:lnTo>
                  <a:pt x="6342" y="934947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27315" y="3094653"/>
            <a:ext cx="127444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6515">
              <a:lnSpc>
                <a:spcPct val="100800"/>
              </a:lnSpc>
              <a:spcBef>
                <a:spcPts val="75"/>
              </a:spcBef>
            </a:pPr>
            <a:r>
              <a:rPr sz="2400" spc="-55" dirty="0">
                <a:latin typeface="Arial"/>
                <a:cs typeface="Arial"/>
              </a:rPr>
              <a:t>Learning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go</a:t>
            </a:r>
            <a:r>
              <a:rPr sz="2400" spc="-5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40" dirty="0">
                <a:latin typeface="Arial"/>
                <a:cs typeface="Arial"/>
              </a:rPr>
              <a:t>t</a:t>
            </a:r>
            <a:r>
              <a:rPr sz="2400" spc="-55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52595" y="2953016"/>
            <a:ext cx="1654810" cy="1065530"/>
          </a:xfrm>
          <a:custGeom>
            <a:avLst/>
            <a:gdLst/>
            <a:ahLst/>
            <a:cxnLst/>
            <a:rect l="l" t="t" r="r" b="b"/>
            <a:pathLst>
              <a:path w="1654809" h="1065529">
                <a:moveTo>
                  <a:pt x="0" y="177553"/>
                </a:moveTo>
                <a:lnTo>
                  <a:pt x="6342" y="130352"/>
                </a:lnTo>
                <a:lnTo>
                  <a:pt x="24241" y="87938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476682" y="0"/>
                </a:lnTo>
                <a:lnTo>
                  <a:pt x="1523883" y="6342"/>
                </a:lnTo>
                <a:lnTo>
                  <a:pt x="1566297" y="24241"/>
                </a:lnTo>
                <a:lnTo>
                  <a:pt x="1602231" y="52004"/>
                </a:lnTo>
                <a:lnTo>
                  <a:pt x="1629994" y="87938"/>
                </a:lnTo>
                <a:lnTo>
                  <a:pt x="1647893" y="130352"/>
                </a:lnTo>
                <a:lnTo>
                  <a:pt x="1654236" y="177553"/>
                </a:lnTo>
                <a:lnTo>
                  <a:pt x="1654236" y="887746"/>
                </a:lnTo>
                <a:lnTo>
                  <a:pt x="1647893" y="934947"/>
                </a:lnTo>
                <a:lnTo>
                  <a:pt x="1629994" y="977361"/>
                </a:lnTo>
                <a:lnTo>
                  <a:pt x="1602231" y="1013295"/>
                </a:lnTo>
                <a:lnTo>
                  <a:pt x="1566297" y="1041058"/>
                </a:lnTo>
                <a:lnTo>
                  <a:pt x="1523883" y="1058957"/>
                </a:lnTo>
                <a:lnTo>
                  <a:pt x="1476682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1"/>
                </a:lnTo>
                <a:lnTo>
                  <a:pt x="6342" y="934947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10932" y="3280579"/>
            <a:ext cx="1337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0" dirty="0">
                <a:latin typeface="Arial"/>
                <a:cs typeface="Arial"/>
              </a:rPr>
              <a:t>P</a:t>
            </a:r>
            <a:r>
              <a:rPr sz="2400" spc="-9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d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50" dirty="0">
                <a:latin typeface="Arial"/>
                <a:cs typeface="Arial"/>
              </a:rPr>
              <a:t>c</a:t>
            </a:r>
            <a:r>
              <a:rPr sz="2400" spc="40" dirty="0">
                <a:latin typeface="Arial"/>
                <a:cs typeface="Arial"/>
              </a:rPr>
              <a:t>t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5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0794" y="4167369"/>
            <a:ext cx="2950210" cy="132715"/>
          </a:xfrm>
          <a:custGeom>
            <a:avLst/>
            <a:gdLst/>
            <a:ahLst/>
            <a:cxnLst/>
            <a:rect l="l" t="t" r="r" b="b"/>
            <a:pathLst>
              <a:path w="2950209" h="132714">
                <a:moveTo>
                  <a:pt x="2925442" y="51499"/>
                </a:moveTo>
                <a:lnTo>
                  <a:pt x="2921521" y="51499"/>
                </a:lnTo>
                <a:lnTo>
                  <a:pt x="2921701" y="80073"/>
                </a:lnTo>
                <a:lnTo>
                  <a:pt x="2868869" y="80405"/>
                </a:lnTo>
                <a:lnTo>
                  <a:pt x="2822149" y="108052"/>
                </a:lnTo>
                <a:lnTo>
                  <a:pt x="2819901" y="116815"/>
                </a:lnTo>
                <a:lnTo>
                  <a:pt x="2827939" y="130397"/>
                </a:lnTo>
                <a:lnTo>
                  <a:pt x="2836702" y="132645"/>
                </a:lnTo>
                <a:lnTo>
                  <a:pt x="2949981" y="65608"/>
                </a:lnTo>
                <a:lnTo>
                  <a:pt x="2925442" y="51499"/>
                </a:lnTo>
                <a:close/>
              </a:path>
              <a:path w="2950209" h="132714">
                <a:moveTo>
                  <a:pt x="2868689" y="51831"/>
                </a:moveTo>
                <a:lnTo>
                  <a:pt x="0" y="69844"/>
                </a:lnTo>
                <a:lnTo>
                  <a:pt x="179" y="98418"/>
                </a:lnTo>
                <a:lnTo>
                  <a:pt x="2868869" y="80405"/>
                </a:lnTo>
                <a:lnTo>
                  <a:pt x="2893271" y="65964"/>
                </a:lnTo>
                <a:lnTo>
                  <a:pt x="2868689" y="51831"/>
                </a:lnTo>
                <a:close/>
              </a:path>
              <a:path w="2950209" h="132714">
                <a:moveTo>
                  <a:pt x="2893271" y="65964"/>
                </a:moveTo>
                <a:lnTo>
                  <a:pt x="2868869" y="80405"/>
                </a:lnTo>
                <a:lnTo>
                  <a:pt x="2921701" y="80073"/>
                </a:lnTo>
                <a:lnTo>
                  <a:pt x="2921689" y="78172"/>
                </a:lnTo>
                <a:lnTo>
                  <a:pt x="2914503" y="78172"/>
                </a:lnTo>
                <a:lnTo>
                  <a:pt x="2893271" y="65964"/>
                </a:lnTo>
                <a:close/>
              </a:path>
              <a:path w="2950209" h="132714">
                <a:moveTo>
                  <a:pt x="2914349" y="53491"/>
                </a:moveTo>
                <a:lnTo>
                  <a:pt x="2893271" y="65964"/>
                </a:lnTo>
                <a:lnTo>
                  <a:pt x="2914503" y="78172"/>
                </a:lnTo>
                <a:lnTo>
                  <a:pt x="2914349" y="53491"/>
                </a:lnTo>
                <a:close/>
              </a:path>
              <a:path w="2950209" h="132714">
                <a:moveTo>
                  <a:pt x="2921534" y="53491"/>
                </a:moveTo>
                <a:lnTo>
                  <a:pt x="2914349" y="53491"/>
                </a:lnTo>
                <a:lnTo>
                  <a:pt x="2914503" y="78172"/>
                </a:lnTo>
                <a:lnTo>
                  <a:pt x="2921689" y="78172"/>
                </a:lnTo>
                <a:lnTo>
                  <a:pt x="2921534" y="53491"/>
                </a:lnTo>
                <a:close/>
              </a:path>
              <a:path w="2950209" h="132714">
                <a:moveTo>
                  <a:pt x="2921521" y="51499"/>
                </a:moveTo>
                <a:lnTo>
                  <a:pt x="2868689" y="51831"/>
                </a:lnTo>
                <a:lnTo>
                  <a:pt x="2893271" y="65964"/>
                </a:lnTo>
                <a:lnTo>
                  <a:pt x="2914349" y="53491"/>
                </a:lnTo>
                <a:lnTo>
                  <a:pt x="2921534" y="53491"/>
                </a:lnTo>
                <a:lnTo>
                  <a:pt x="2921521" y="51499"/>
                </a:lnTo>
                <a:close/>
              </a:path>
              <a:path w="2950209" h="132714">
                <a:moveTo>
                  <a:pt x="2835869" y="0"/>
                </a:moveTo>
                <a:lnTo>
                  <a:pt x="2827135" y="2357"/>
                </a:lnTo>
                <a:lnTo>
                  <a:pt x="2819269" y="16038"/>
                </a:lnTo>
                <a:lnTo>
                  <a:pt x="2821626" y="24772"/>
                </a:lnTo>
                <a:lnTo>
                  <a:pt x="2868689" y="51831"/>
                </a:lnTo>
                <a:lnTo>
                  <a:pt x="2925442" y="51499"/>
                </a:lnTo>
                <a:lnTo>
                  <a:pt x="2835869" y="0"/>
                </a:lnTo>
                <a:close/>
              </a:path>
            </a:pathLst>
          </a:custGeom>
          <a:solidFill>
            <a:srgbClr val="F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7386" y="4441868"/>
            <a:ext cx="1952625" cy="7534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indent="130175">
              <a:lnSpc>
                <a:spcPts val="2780"/>
              </a:lnSpc>
              <a:spcBef>
                <a:spcPts val="275"/>
              </a:spcBef>
            </a:pPr>
            <a:r>
              <a:rPr sz="2400" spc="-40" dirty="0">
                <a:solidFill>
                  <a:srgbClr val="5A6378"/>
                </a:solidFill>
                <a:latin typeface="Arial"/>
                <a:cs typeface="Arial"/>
              </a:rPr>
              <a:t>Downstream </a:t>
            </a:r>
            <a:r>
              <a:rPr sz="2400" spc="-3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A6378"/>
                </a:solidFill>
                <a:latin typeface="Arial"/>
                <a:cs typeface="Arial"/>
              </a:rPr>
              <a:t>prediction</a:t>
            </a:r>
            <a:r>
              <a:rPr sz="2400" spc="-8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A6378"/>
                </a:solidFill>
                <a:latin typeface="Arial"/>
                <a:cs typeface="Arial"/>
              </a:rPr>
              <a:t>task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 idx="4294967295"/>
          </p:nvPr>
        </p:nvSpPr>
        <p:spPr>
          <a:xfrm>
            <a:off x="784394" y="1183672"/>
            <a:ext cx="10410067" cy="1129796"/>
          </a:xfrm>
          <a:prstGeom prst="rect">
            <a:avLst/>
          </a:prstGeom>
        </p:spPr>
        <p:txBody>
          <a:bodyPr vert="horz" wrap="square" lIns="0" tIns="26670" rIns="0" bIns="0" rtlCol="0" anchor="ctr">
            <a:spAutoFit/>
          </a:bodyPr>
          <a:lstStyle/>
          <a:p>
            <a:pPr marL="12700" marR="5080" algn="just">
              <a:lnSpc>
                <a:spcPts val="4300"/>
              </a:lnSpc>
              <a:spcBef>
                <a:spcPts val="210"/>
              </a:spcBef>
            </a:pPr>
            <a:r>
              <a:rPr sz="3600" spc="-20" dirty="0">
                <a:solidFill>
                  <a:srgbClr val="000000"/>
                </a:solidFill>
              </a:rPr>
              <a:t>Graph Representation </a:t>
            </a:r>
            <a:r>
              <a:rPr sz="3600" spc="-5" dirty="0">
                <a:solidFill>
                  <a:srgbClr val="000000"/>
                </a:solidFill>
              </a:rPr>
              <a:t>Learning </a:t>
            </a:r>
            <a:r>
              <a:rPr sz="3600" spc="-15" dirty="0">
                <a:solidFill>
                  <a:srgbClr val="000000"/>
                </a:solidFill>
              </a:rPr>
              <a:t>alleviates </a:t>
            </a:r>
            <a:r>
              <a:rPr sz="3600" spc="-80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the </a:t>
            </a:r>
            <a:r>
              <a:rPr sz="3600" spc="-5" dirty="0">
                <a:solidFill>
                  <a:srgbClr val="000000"/>
                </a:solidFill>
              </a:rPr>
              <a:t>need </a:t>
            </a:r>
            <a:r>
              <a:rPr sz="3600" spc="-20" dirty="0">
                <a:solidFill>
                  <a:srgbClr val="000000"/>
                </a:solidFill>
              </a:rPr>
              <a:t>to </a:t>
            </a:r>
            <a:r>
              <a:rPr sz="3600" dirty="0">
                <a:solidFill>
                  <a:srgbClr val="000000"/>
                </a:solidFill>
              </a:rPr>
              <a:t>do </a:t>
            </a:r>
            <a:r>
              <a:rPr sz="3600" spc="-25" dirty="0">
                <a:solidFill>
                  <a:srgbClr val="000000"/>
                </a:solidFill>
              </a:rPr>
              <a:t>feature </a:t>
            </a:r>
            <a:r>
              <a:rPr sz="3600" spc="-5" dirty="0">
                <a:solidFill>
                  <a:srgbClr val="000000"/>
                </a:solidFill>
              </a:rPr>
              <a:t>engineering </a:t>
            </a:r>
            <a:r>
              <a:rPr sz="3600" spc="-10" dirty="0">
                <a:solidFill>
                  <a:srgbClr val="C00000"/>
                </a:solidFill>
              </a:rPr>
              <a:t>every </a:t>
            </a:r>
            <a:r>
              <a:rPr sz="3600" spc="-800" dirty="0">
                <a:solidFill>
                  <a:srgbClr val="C00000"/>
                </a:solidFill>
              </a:rPr>
              <a:t> </a:t>
            </a:r>
            <a:r>
              <a:rPr sz="3600" dirty="0">
                <a:solidFill>
                  <a:srgbClr val="C00000"/>
                </a:solidFill>
              </a:rPr>
              <a:t>single</a:t>
            </a:r>
            <a:r>
              <a:rPr sz="3600" spc="-5" dirty="0">
                <a:solidFill>
                  <a:srgbClr val="C00000"/>
                </a:solidFill>
              </a:rPr>
              <a:t> time.</a:t>
            </a:r>
            <a:endParaRPr sz="3600" dirty="0"/>
          </a:p>
        </p:txBody>
      </p:sp>
      <p:sp>
        <p:nvSpPr>
          <p:cNvPr id="20" name="object 20"/>
          <p:cNvSpPr txBox="1"/>
          <p:nvPr/>
        </p:nvSpPr>
        <p:spPr>
          <a:xfrm>
            <a:off x="1760545" y="4441868"/>
            <a:ext cx="1564005" cy="7534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indent="276860">
              <a:lnSpc>
                <a:spcPts val="2780"/>
              </a:lnSpc>
              <a:spcBef>
                <a:spcPts val="275"/>
              </a:spcBef>
            </a:pPr>
            <a:r>
              <a:rPr sz="2400" spc="-80" dirty="0">
                <a:solidFill>
                  <a:srgbClr val="5A6378"/>
                </a:solidFill>
                <a:latin typeface="Arial"/>
                <a:cs typeface="Arial"/>
              </a:rPr>
              <a:t>Feature </a:t>
            </a:r>
            <a:r>
              <a:rPr sz="2400" spc="-7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5A6378"/>
                </a:solidFill>
                <a:latin typeface="Arial"/>
                <a:cs typeface="Arial"/>
              </a:rPr>
              <a:t>E</a:t>
            </a:r>
            <a:r>
              <a:rPr sz="2400" spc="-110" dirty="0">
                <a:solidFill>
                  <a:srgbClr val="5A6378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5A6378"/>
                </a:solidFill>
                <a:latin typeface="Arial"/>
                <a:cs typeface="Arial"/>
              </a:rPr>
              <a:t>g</a:t>
            </a:r>
            <a:r>
              <a:rPr sz="2400" spc="-85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400" spc="-55" dirty="0">
                <a:solidFill>
                  <a:srgbClr val="5A6378"/>
                </a:solidFill>
                <a:latin typeface="Arial"/>
                <a:cs typeface="Arial"/>
              </a:rPr>
              <a:t>n</a:t>
            </a:r>
            <a:r>
              <a:rPr sz="2400" spc="-90" dirty="0">
                <a:solidFill>
                  <a:srgbClr val="5A6378"/>
                </a:solidFill>
                <a:latin typeface="Arial"/>
                <a:cs typeface="Arial"/>
              </a:rPr>
              <a:t>ee</a:t>
            </a:r>
            <a:r>
              <a:rPr sz="2400" spc="-55" dirty="0">
                <a:solidFill>
                  <a:srgbClr val="5A6378"/>
                </a:solidFill>
                <a:latin typeface="Arial"/>
                <a:cs typeface="Arial"/>
              </a:rPr>
              <a:t>r</a:t>
            </a:r>
            <a:r>
              <a:rPr sz="2400" spc="-85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400" spc="-55" dirty="0">
                <a:solidFill>
                  <a:srgbClr val="5A6378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5A6378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9707" y="4396147"/>
            <a:ext cx="3656329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Representation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--</a:t>
            </a:r>
            <a:endParaRPr sz="2400">
              <a:latin typeface="Arial"/>
              <a:cs typeface="Arial"/>
            </a:endParaRPr>
          </a:p>
          <a:p>
            <a:pPr marL="641350" marR="634365" indent="-83185" algn="ctr">
              <a:lnSpc>
                <a:spcPct val="100800"/>
              </a:lnSpc>
            </a:pPr>
            <a:r>
              <a:rPr sz="2400" spc="-5" dirty="0">
                <a:latin typeface="Arial"/>
                <a:cs typeface="Arial"/>
              </a:rPr>
              <a:t>Automatically </a:t>
            </a:r>
            <a:r>
              <a:rPr sz="2400" dirty="0">
                <a:latin typeface="Arial"/>
                <a:cs typeface="Arial"/>
              </a:rPr>
              <a:t> learn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569" y="293340"/>
            <a:ext cx="7589520" cy="6217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473200" y="1164646"/>
            <a:ext cx="106172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60B5CC"/>
                </a:solidFill>
              </a:rPr>
              <a:t>But </a:t>
            </a:r>
            <a:r>
              <a:rPr spc="-5" dirty="0">
                <a:solidFill>
                  <a:srgbClr val="60B5CC"/>
                </a:solidFill>
              </a:rPr>
              <a:t>doing this</a:t>
            </a:r>
            <a:r>
              <a:rPr dirty="0">
                <a:solidFill>
                  <a:srgbClr val="60B5CC"/>
                </a:solidFill>
              </a:rPr>
              <a:t> </a:t>
            </a:r>
            <a:r>
              <a:rPr spc="-10" dirty="0">
                <a:solidFill>
                  <a:srgbClr val="60B5CC"/>
                </a:solidFill>
              </a:rPr>
              <a:t>naively</a:t>
            </a:r>
            <a:r>
              <a:rPr dirty="0">
                <a:solidFill>
                  <a:srgbClr val="60B5CC"/>
                </a:solidFill>
              </a:rPr>
              <a:t> is </a:t>
            </a:r>
            <a:r>
              <a:rPr spc="-10" dirty="0">
                <a:solidFill>
                  <a:srgbClr val="60B5CC"/>
                </a:solidFill>
              </a:rPr>
              <a:t>too</a:t>
            </a:r>
            <a:r>
              <a:rPr spc="5" dirty="0">
                <a:solidFill>
                  <a:srgbClr val="60B5CC"/>
                </a:solidFill>
              </a:rPr>
              <a:t> </a:t>
            </a:r>
            <a:r>
              <a:rPr spc="-15" dirty="0">
                <a:solidFill>
                  <a:srgbClr val="60B5CC"/>
                </a:solidFill>
              </a:rPr>
              <a:t>expensive!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52038" y="3898803"/>
            <a:ext cx="1426845" cy="906780"/>
          </a:xfrm>
          <a:custGeom>
            <a:avLst/>
            <a:gdLst/>
            <a:ahLst/>
            <a:cxnLst/>
            <a:rect l="l" t="t" r="r" b="b"/>
            <a:pathLst>
              <a:path w="1426845" h="906779">
                <a:moveTo>
                  <a:pt x="97934" y="41126"/>
                </a:moveTo>
                <a:lnTo>
                  <a:pt x="79302" y="70666"/>
                </a:lnTo>
                <a:lnTo>
                  <a:pt x="1400115" y="903758"/>
                </a:lnTo>
                <a:lnTo>
                  <a:pt x="1406596" y="906224"/>
                </a:lnTo>
                <a:lnTo>
                  <a:pt x="1413287" y="906020"/>
                </a:lnTo>
                <a:lnTo>
                  <a:pt x="1419414" y="903322"/>
                </a:lnTo>
                <a:lnTo>
                  <a:pt x="1424200" y="898305"/>
                </a:lnTo>
                <a:lnTo>
                  <a:pt x="1426666" y="891824"/>
                </a:lnTo>
                <a:lnTo>
                  <a:pt x="1426462" y="885132"/>
                </a:lnTo>
                <a:lnTo>
                  <a:pt x="1423764" y="879006"/>
                </a:lnTo>
                <a:lnTo>
                  <a:pt x="1418747" y="874219"/>
                </a:lnTo>
                <a:lnTo>
                  <a:pt x="97934" y="41126"/>
                </a:lnTo>
                <a:close/>
              </a:path>
              <a:path w="1426845" h="906779">
                <a:moveTo>
                  <a:pt x="0" y="0"/>
                </a:moveTo>
                <a:lnTo>
                  <a:pt x="60670" y="100206"/>
                </a:lnTo>
                <a:lnTo>
                  <a:pt x="79302" y="70666"/>
                </a:lnTo>
                <a:lnTo>
                  <a:pt x="64533" y="61351"/>
                </a:lnTo>
                <a:lnTo>
                  <a:pt x="59516" y="56564"/>
                </a:lnTo>
                <a:lnTo>
                  <a:pt x="56818" y="50438"/>
                </a:lnTo>
                <a:lnTo>
                  <a:pt x="56614" y="43746"/>
                </a:lnTo>
                <a:lnTo>
                  <a:pt x="59080" y="37265"/>
                </a:lnTo>
                <a:lnTo>
                  <a:pt x="63867" y="32248"/>
                </a:lnTo>
                <a:lnTo>
                  <a:pt x="69993" y="29550"/>
                </a:lnTo>
                <a:lnTo>
                  <a:pt x="76684" y="29345"/>
                </a:lnTo>
                <a:lnTo>
                  <a:pt x="105365" y="29345"/>
                </a:lnTo>
                <a:lnTo>
                  <a:pt x="116566" y="11586"/>
                </a:lnTo>
                <a:lnTo>
                  <a:pt x="0" y="0"/>
                </a:lnTo>
                <a:close/>
              </a:path>
              <a:path w="1426845" h="906779">
                <a:moveTo>
                  <a:pt x="76684" y="29345"/>
                </a:moveTo>
                <a:lnTo>
                  <a:pt x="69993" y="29550"/>
                </a:lnTo>
                <a:lnTo>
                  <a:pt x="63867" y="32248"/>
                </a:lnTo>
                <a:lnTo>
                  <a:pt x="59080" y="37265"/>
                </a:lnTo>
                <a:lnTo>
                  <a:pt x="56614" y="43746"/>
                </a:lnTo>
                <a:lnTo>
                  <a:pt x="56818" y="50438"/>
                </a:lnTo>
                <a:lnTo>
                  <a:pt x="59516" y="56564"/>
                </a:lnTo>
                <a:lnTo>
                  <a:pt x="64533" y="61351"/>
                </a:lnTo>
                <a:lnTo>
                  <a:pt x="79302" y="70666"/>
                </a:lnTo>
                <a:lnTo>
                  <a:pt x="97934" y="41126"/>
                </a:lnTo>
                <a:lnTo>
                  <a:pt x="83165" y="31810"/>
                </a:lnTo>
                <a:lnTo>
                  <a:pt x="76684" y="29345"/>
                </a:lnTo>
                <a:close/>
              </a:path>
              <a:path w="1426845" h="906779">
                <a:moveTo>
                  <a:pt x="105365" y="29345"/>
                </a:moveTo>
                <a:lnTo>
                  <a:pt x="76684" y="29345"/>
                </a:lnTo>
                <a:lnTo>
                  <a:pt x="83165" y="31810"/>
                </a:lnTo>
                <a:lnTo>
                  <a:pt x="97934" y="41126"/>
                </a:lnTo>
                <a:lnTo>
                  <a:pt x="105365" y="29345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43066" y="4816855"/>
            <a:ext cx="4065904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215"/>
              </a:lnSpc>
              <a:spcBef>
                <a:spcPts val="100"/>
              </a:spcBef>
            </a:pPr>
            <a:r>
              <a:rPr sz="2700" spc="-30" dirty="0">
                <a:solidFill>
                  <a:srgbClr val="5A6378"/>
                </a:solidFill>
                <a:latin typeface="Calibri"/>
                <a:cs typeface="Calibri"/>
              </a:rPr>
              <a:t>Nested</a:t>
            </a:r>
            <a:r>
              <a:rPr sz="2700" spc="-4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5A6378"/>
                </a:solidFill>
                <a:latin typeface="Calibri"/>
                <a:cs typeface="Calibri"/>
              </a:rPr>
              <a:t>sum</a:t>
            </a:r>
            <a:r>
              <a:rPr sz="2700" spc="-6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700" spc="-25" dirty="0">
                <a:solidFill>
                  <a:srgbClr val="5A6378"/>
                </a:solidFill>
                <a:latin typeface="Calibri"/>
                <a:cs typeface="Calibri"/>
              </a:rPr>
              <a:t>over</a:t>
            </a:r>
            <a:r>
              <a:rPr sz="2700" spc="-4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5A6378"/>
                </a:solidFill>
                <a:latin typeface="Calibri"/>
                <a:cs typeface="Calibri"/>
              </a:rPr>
              <a:t>nodes</a:t>
            </a:r>
            <a:r>
              <a:rPr sz="2700" spc="-4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700" spc="-25" dirty="0">
                <a:solidFill>
                  <a:srgbClr val="5A6378"/>
                </a:solidFill>
                <a:latin typeface="Calibri"/>
                <a:cs typeface="Calibri"/>
              </a:rPr>
              <a:t>gives</a:t>
            </a:r>
            <a:endParaRPr sz="2700">
              <a:latin typeface="Calibri"/>
              <a:cs typeface="Calibri"/>
            </a:endParaRPr>
          </a:p>
          <a:p>
            <a:pPr marL="635" algn="ctr">
              <a:lnSpc>
                <a:spcPts val="3215"/>
              </a:lnSpc>
            </a:pPr>
            <a:r>
              <a:rPr sz="2700" spc="-15" dirty="0">
                <a:solidFill>
                  <a:srgbClr val="5A6378"/>
                </a:solidFill>
                <a:latin typeface="Cambria Math"/>
                <a:cs typeface="Cambria Math"/>
              </a:rPr>
              <a:t>O(|V|</a:t>
            </a:r>
            <a:r>
              <a:rPr sz="2700" i="1" spc="-22" baseline="24691" dirty="0">
                <a:solidFill>
                  <a:srgbClr val="5A6378"/>
                </a:solidFill>
                <a:latin typeface="Cambria Math"/>
                <a:cs typeface="Cambria Math"/>
              </a:rPr>
              <a:t>2</a:t>
            </a:r>
            <a:r>
              <a:rPr sz="2700" spc="-15" dirty="0">
                <a:solidFill>
                  <a:srgbClr val="5A6378"/>
                </a:solidFill>
                <a:latin typeface="Cambria Math"/>
                <a:cs typeface="Cambria Math"/>
              </a:rPr>
              <a:t>)</a:t>
            </a:r>
            <a:r>
              <a:rPr sz="2700" spc="-30" dirty="0">
                <a:solidFill>
                  <a:srgbClr val="5A6378"/>
                </a:solidFill>
                <a:latin typeface="Cambria Math"/>
                <a:cs typeface="Cambria Math"/>
              </a:rPr>
              <a:t> </a:t>
            </a:r>
            <a:r>
              <a:rPr sz="2700" spc="-25" dirty="0">
                <a:solidFill>
                  <a:srgbClr val="5A6378"/>
                </a:solidFill>
                <a:latin typeface="Calibri"/>
                <a:cs typeface="Calibri"/>
              </a:rPr>
              <a:t>complexity!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891" y="3809460"/>
            <a:ext cx="1732280" cy="970280"/>
          </a:xfrm>
          <a:custGeom>
            <a:avLst/>
            <a:gdLst/>
            <a:ahLst/>
            <a:cxnLst/>
            <a:rect l="l" t="t" r="r" b="b"/>
            <a:pathLst>
              <a:path w="1732279" h="970279">
                <a:moveTo>
                  <a:pt x="1631702" y="35632"/>
                </a:moveTo>
                <a:lnTo>
                  <a:pt x="8882" y="937497"/>
                </a:lnTo>
                <a:lnTo>
                  <a:pt x="3608" y="941999"/>
                </a:lnTo>
                <a:lnTo>
                  <a:pt x="574" y="947966"/>
                </a:lnTo>
                <a:lnTo>
                  <a:pt x="0" y="954636"/>
                </a:lnTo>
                <a:lnTo>
                  <a:pt x="2102" y="961243"/>
                </a:lnTo>
                <a:lnTo>
                  <a:pt x="6603" y="966518"/>
                </a:lnTo>
                <a:lnTo>
                  <a:pt x="12571" y="969553"/>
                </a:lnTo>
                <a:lnTo>
                  <a:pt x="19240" y="970128"/>
                </a:lnTo>
                <a:lnTo>
                  <a:pt x="25848" y="968025"/>
                </a:lnTo>
                <a:lnTo>
                  <a:pt x="1648667" y="66159"/>
                </a:lnTo>
                <a:lnTo>
                  <a:pt x="1631702" y="35632"/>
                </a:lnTo>
                <a:close/>
              </a:path>
              <a:path w="1732279" h="970279">
                <a:moveTo>
                  <a:pt x="1714635" y="25046"/>
                </a:moveTo>
                <a:lnTo>
                  <a:pt x="1653576" y="25046"/>
                </a:lnTo>
                <a:lnTo>
                  <a:pt x="1660245" y="25620"/>
                </a:lnTo>
                <a:lnTo>
                  <a:pt x="1666213" y="28654"/>
                </a:lnTo>
                <a:lnTo>
                  <a:pt x="1670714" y="33929"/>
                </a:lnTo>
                <a:lnTo>
                  <a:pt x="1672817" y="40537"/>
                </a:lnTo>
                <a:lnTo>
                  <a:pt x="1672242" y="47207"/>
                </a:lnTo>
                <a:lnTo>
                  <a:pt x="1669207" y="53174"/>
                </a:lnTo>
                <a:lnTo>
                  <a:pt x="1663932" y="57675"/>
                </a:lnTo>
                <a:lnTo>
                  <a:pt x="1648667" y="66159"/>
                </a:lnTo>
                <a:lnTo>
                  <a:pt x="1665633" y="96687"/>
                </a:lnTo>
                <a:lnTo>
                  <a:pt x="1714635" y="25046"/>
                </a:lnTo>
                <a:close/>
              </a:path>
              <a:path w="1732279" h="970279">
                <a:moveTo>
                  <a:pt x="1653576" y="25046"/>
                </a:moveTo>
                <a:lnTo>
                  <a:pt x="1646968" y="27148"/>
                </a:lnTo>
                <a:lnTo>
                  <a:pt x="1631702" y="35632"/>
                </a:lnTo>
                <a:lnTo>
                  <a:pt x="1648667" y="66159"/>
                </a:lnTo>
                <a:lnTo>
                  <a:pt x="1663932" y="57675"/>
                </a:lnTo>
                <a:lnTo>
                  <a:pt x="1669207" y="53174"/>
                </a:lnTo>
                <a:lnTo>
                  <a:pt x="1672242" y="47207"/>
                </a:lnTo>
                <a:lnTo>
                  <a:pt x="1672817" y="40537"/>
                </a:lnTo>
                <a:lnTo>
                  <a:pt x="1670714" y="33929"/>
                </a:lnTo>
                <a:lnTo>
                  <a:pt x="1666213" y="28654"/>
                </a:lnTo>
                <a:lnTo>
                  <a:pt x="1660245" y="25620"/>
                </a:lnTo>
                <a:lnTo>
                  <a:pt x="1653576" y="25046"/>
                </a:lnTo>
                <a:close/>
              </a:path>
              <a:path w="1732279" h="970279">
                <a:moveTo>
                  <a:pt x="1731767" y="0"/>
                </a:moveTo>
                <a:lnTo>
                  <a:pt x="1614736" y="5104"/>
                </a:lnTo>
                <a:lnTo>
                  <a:pt x="1631702" y="35632"/>
                </a:lnTo>
                <a:lnTo>
                  <a:pt x="1646968" y="27148"/>
                </a:lnTo>
                <a:lnTo>
                  <a:pt x="1653576" y="25046"/>
                </a:lnTo>
                <a:lnTo>
                  <a:pt x="1714635" y="25046"/>
                </a:lnTo>
                <a:lnTo>
                  <a:pt x="1731767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22326E-ACB9-4A06-BB04-FACF2AD8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14" y="2353608"/>
            <a:ext cx="7427729" cy="131549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583" y="298857"/>
            <a:ext cx="7589520" cy="6217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088571" y="1200115"/>
            <a:ext cx="9898743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60B5CC"/>
                </a:solidFill>
              </a:rPr>
              <a:t>But </a:t>
            </a:r>
            <a:r>
              <a:rPr spc="-5" dirty="0">
                <a:solidFill>
                  <a:srgbClr val="60B5CC"/>
                </a:solidFill>
              </a:rPr>
              <a:t>doing this</a:t>
            </a:r>
            <a:r>
              <a:rPr dirty="0">
                <a:solidFill>
                  <a:srgbClr val="60B5CC"/>
                </a:solidFill>
              </a:rPr>
              <a:t> </a:t>
            </a:r>
            <a:r>
              <a:rPr spc="-10" dirty="0">
                <a:solidFill>
                  <a:srgbClr val="60B5CC"/>
                </a:solidFill>
              </a:rPr>
              <a:t>naively</a:t>
            </a:r>
            <a:r>
              <a:rPr dirty="0">
                <a:solidFill>
                  <a:srgbClr val="60B5CC"/>
                </a:solidFill>
              </a:rPr>
              <a:t> is </a:t>
            </a:r>
            <a:r>
              <a:rPr spc="-10" dirty="0">
                <a:solidFill>
                  <a:srgbClr val="60B5CC"/>
                </a:solidFill>
              </a:rPr>
              <a:t>too</a:t>
            </a:r>
            <a:r>
              <a:rPr spc="5" dirty="0">
                <a:solidFill>
                  <a:srgbClr val="60B5CC"/>
                </a:solidFill>
              </a:rPr>
              <a:t> </a:t>
            </a:r>
            <a:r>
              <a:rPr spc="-15" dirty="0">
                <a:solidFill>
                  <a:srgbClr val="60B5CC"/>
                </a:solidFill>
              </a:rPr>
              <a:t>expensive!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71798" y="4329684"/>
            <a:ext cx="7367905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0AD00"/>
                </a:solidFill>
                <a:latin typeface="Calibri"/>
                <a:cs typeface="Calibri"/>
              </a:rPr>
              <a:t>normalization</a:t>
            </a: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0AD00"/>
                </a:solidFill>
                <a:latin typeface="Calibri"/>
                <a:cs typeface="Calibri"/>
              </a:rPr>
              <a:t>term</a:t>
            </a: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0AD00"/>
                </a:solidFill>
                <a:latin typeface="Calibri"/>
                <a:cs typeface="Calibri"/>
              </a:rPr>
              <a:t>from</a:t>
            </a: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 the</a:t>
            </a:r>
            <a:r>
              <a:rPr sz="3200" b="1" spc="10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0AD00"/>
                </a:solidFill>
                <a:latin typeface="Calibri"/>
                <a:cs typeface="Calibri"/>
              </a:rPr>
              <a:t>softmax</a:t>
            </a:r>
            <a:r>
              <a:rPr sz="3200" b="1" spc="5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0AD00"/>
                </a:solidFill>
                <a:latin typeface="Calibri"/>
                <a:cs typeface="Calibri"/>
              </a:rPr>
              <a:t>is </a:t>
            </a:r>
            <a:r>
              <a:rPr sz="3200" b="1" spc="-710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the culprit…</a:t>
            </a:r>
            <a:r>
              <a:rPr sz="3200" b="1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0AD00"/>
                </a:solidFill>
                <a:latin typeface="Calibri"/>
                <a:cs typeface="Calibri"/>
              </a:rPr>
              <a:t>can</a:t>
            </a:r>
            <a:r>
              <a:rPr sz="3200" b="1" spc="-10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0AD00"/>
                </a:solidFill>
                <a:latin typeface="Calibri"/>
                <a:cs typeface="Calibri"/>
              </a:rPr>
              <a:t>we</a:t>
            </a:r>
            <a:r>
              <a:rPr sz="3200" b="1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0AD00"/>
                </a:solidFill>
                <a:latin typeface="Calibri"/>
                <a:cs typeface="Calibri"/>
              </a:rPr>
              <a:t>approximate</a:t>
            </a: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0AD00"/>
                </a:solidFill>
                <a:latin typeface="Calibri"/>
                <a:cs typeface="Calibri"/>
              </a:rPr>
              <a:t>it?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D2D0E9-C0B8-4A73-A485-95132A53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91" y="2246122"/>
            <a:ext cx="7367906" cy="17274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426" y="279161"/>
            <a:ext cx="5218176" cy="6278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4987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Solution: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Negative</a:t>
            </a:r>
            <a:r>
              <a:rPr sz="32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sampling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6708" y="5487925"/>
            <a:ext cx="8455660" cy="1010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 marR="30480">
              <a:lnSpc>
                <a:spcPct val="101899"/>
              </a:lnSpc>
              <a:spcBef>
                <a:spcPts val="25"/>
              </a:spcBef>
            </a:pP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Instead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normalizing </a:t>
            </a:r>
            <a:r>
              <a:rPr sz="3200" spc="-100" dirty="0">
                <a:solidFill>
                  <a:srgbClr val="C00000"/>
                </a:solidFill>
                <a:latin typeface="Calibri"/>
                <a:cs typeface="Calibri"/>
              </a:rPr>
              <a:t>w.r.t.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all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nodes,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just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normalize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against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𝑘</a:t>
            </a:r>
            <a:r>
              <a:rPr sz="3200" spc="10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random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“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negative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samples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”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C00000"/>
                </a:solidFill>
                <a:latin typeface="Cambria Math"/>
                <a:cs typeface="Cambria Math"/>
              </a:rPr>
              <a:t>𝑛</a:t>
            </a:r>
            <a:r>
              <a:rPr sz="3450" spc="247" baseline="-15700" dirty="0">
                <a:solidFill>
                  <a:srgbClr val="C00000"/>
                </a:solidFill>
                <a:latin typeface="Cambria Math"/>
                <a:cs typeface="Cambria Math"/>
              </a:rPr>
              <a:t>.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4394" y="1099820"/>
            <a:ext cx="3041650" cy="2022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 marR="30480">
              <a:lnSpc>
                <a:spcPct val="98800"/>
              </a:lnSpc>
              <a:spcBef>
                <a:spcPts val="114"/>
              </a:spcBef>
            </a:pPr>
            <a:r>
              <a:rPr sz="1200" b="1" dirty="0">
                <a:solidFill>
                  <a:srgbClr val="008000"/>
                </a:solidFill>
                <a:latin typeface="Arial"/>
                <a:cs typeface="Arial"/>
              </a:rPr>
              <a:t>Why is </a:t>
            </a:r>
            <a:r>
              <a:rPr sz="1200" b="1" spc="-5" dirty="0">
                <a:solidFill>
                  <a:srgbClr val="008000"/>
                </a:solidFill>
                <a:latin typeface="Arial"/>
                <a:cs typeface="Arial"/>
              </a:rPr>
              <a:t>the approximation valid? </a:t>
            </a:r>
            <a:r>
              <a:rPr sz="1200" b="1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8000"/>
                </a:solidFill>
                <a:latin typeface="Arial"/>
                <a:cs typeface="Arial"/>
              </a:rPr>
              <a:t>Technically,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this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is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 different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objective.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But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Negative</a:t>
            </a:r>
            <a:r>
              <a:rPr sz="12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Sampling is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 form of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Noise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Contrastive Estimation (NCE) which approx. </a:t>
            </a:r>
            <a:r>
              <a:rPr sz="1200" spc="-3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maximizes the log probability of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softmax.</a:t>
            </a:r>
            <a:endParaRPr sz="1200">
              <a:latin typeface="Arial"/>
              <a:cs typeface="Arial"/>
            </a:endParaRPr>
          </a:p>
          <a:p>
            <a:pPr marL="38100" marR="110489">
              <a:lnSpc>
                <a:spcPct val="99400"/>
              </a:lnSpc>
              <a:spcBef>
                <a:spcPts val="680"/>
              </a:spcBef>
            </a:pP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New formulation corresponds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using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a 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logistic regression (sigmoid func.) 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to 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distinguish</a:t>
            </a:r>
            <a:r>
              <a:rPr sz="12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target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node </a:t>
            </a:r>
            <a:r>
              <a:rPr sz="1200" dirty="0">
                <a:solidFill>
                  <a:srgbClr val="008000"/>
                </a:solidFill>
                <a:latin typeface="Cambria Math"/>
                <a:cs typeface="Cambria Math"/>
              </a:rPr>
              <a:t>𝑣</a:t>
            </a:r>
            <a:r>
              <a:rPr sz="1200" spc="10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from nodes </a:t>
            </a:r>
            <a:r>
              <a:rPr sz="1200" spc="25" dirty="0">
                <a:solidFill>
                  <a:srgbClr val="008000"/>
                </a:solidFill>
                <a:latin typeface="Cambria Math"/>
                <a:cs typeface="Cambria Math"/>
              </a:rPr>
              <a:t>𝑛</a:t>
            </a:r>
            <a:r>
              <a:rPr sz="1350" spc="37" baseline="-15432" dirty="0">
                <a:solidFill>
                  <a:srgbClr val="008000"/>
                </a:solidFill>
                <a:latin typeface="Cambria Math"/>
                <a:cs typeface="Cambria Math"/>
              </a:rPr>
              <a:t>! </a:t>
            </a:r>
            <a:r>
              <a:rPr sz="1350" spc="-270" baseline="-15432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sampled</a:t>
            </a:r>
            <a:r>
              <a:rPr sz="12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from background</a:t>
            </a:r>
            <a:r>
              <a:rPr sz="12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distribution </a:t>
            </a:r>
            <a:r>
              <a:rPr sz="1200" spc="-5" dirty="0">
                <a:solidFill>
                  <a:srgbClr val="008000"/>
                </a:solidFill>
                <a:latin typeface="Cambria Math"/>
                <a:cs typeface="Cambria Math"/>
              </a:rPr>
              <a:t>𝑃</a:t>
            </a:r>
            <a:r>
              <a:rPr sz="1350" spc="-7" baseline="-15432" dirty="0">
                <a:solidFill>
                  <a:srgbClr val="008000"/>
                </a:solidFill>
                <a:latin typeface="Cambria Math"/>
                <a:cs typeface="Cambria Math"/>
              </a:rPr>
              <a:t>"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8100">
              <a:spcBef>
                <a:spcPts val="869"/>
              </a:spcBef>
            </a:pPr>
            <a:r>
              <a:rPr sz="1100" spc="-5" dirty="0">
                <a:solidFill>
                  <a:srgbClr val="008000"/>
                </a:solidFill>
                <a:latin typeface="Arial"/>
                <a:cs typeface="Arial"/>
              </a:rPr>
              <a:t>More</a:t>
            </a:r>
            <a:r>
              <a:rPr sz="11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8000"/>
                </a:solidFill>
                <a:latin typeface="Arial"/>
                <a:cs typeface="Arial"/>
              </a:rPr>
              <a:t>at</a:t>
            </a:r>
            <a:r>
              <a:rPr sz="11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https://arxiv.org/pdf/1402.3722.pdf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70196A2-380F-4BA1-B6BF-3C11FEE3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13" y="2303511"/>
            <a:ext cx="3089646" cy="10800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59665A-FDE1-42BE-B490-204CECEB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213" y="3539680"/>
            <a:ext cx="6804932" cy="179973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563" y="214527"/>
            <a:ext cx="5218176" cy="6278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7474" y="3986276"/>
            <a:ext cx="7538720" cy="26720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marR="807720" indent="-342900">
              <a:lnSpc>
                <a:spcPts val="319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Sample</a:t>
            </a:r>
            <a:r>
              <a:rPr sz="3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00FF"/>
                </a:solidFill>
                <a:latin typeface="Cambria Math"/>
                <a:cs typeface="Cambria Math"/>
              </a:rPr>
              <a:t>𝑘</a:t>
            </a:r>
            <a:r>
              <a:rPr sz="3000" spc="9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spc="-20" dirty="0">
                <a:solidFill>
                  <a:srgbClr val="0000FF"/>
                </a:solidFill>
                <a:latin typeface="Calibri"/>
                <a:cs typeface="Calibri"/>
              </a:rPr>
              <a:t>negative</a:t>
            </a:r>
            <a:r>
              <a:rPr sz="3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nodes</a:t>
            </a:r>
            <a:r>
              <a:rPr sz="3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each</a:t>
            </a:r>
            <a:r>
              <a:rPr sz="3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3000" spc="-15" dirty="0">
                <a:solidFill>
                  <a:srgbClr val="0000FF"/>
                </a:solidFill>
                <a:latin typeface="Calibri"/>
                <a:cs typeface="Calibri"/>
              </a:rPr>
              <a:t> prob. </a:t>
            </a:r>
            <a:r>
              <a:rPr sz="3000" spc="-6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/>
                <a:cs typeface="Calibri"/>
              </a:rPr>
              <a:t>proportional </a:t>
            </a:r>
            <a:r>
              <a:rPr sz="3000" spc="-2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its </a:t>
            </a:r>
            <a:r>
              <a:rPr sz="3000" spc="-15" dirty="0">
                <a:solidFill>
                  <a:srgbClr val="0000FF"/>
                </a:solidFill>
                <a:latin typeface="Calibri"/>
                <a:cs typeface="Calibri"/>
              </a:rPr>
              <a:t>degree</a:t>
            </a:r>
            <a:endParaRPr sz="3000">
              <a:latin typeface="Calibri"/>
              <a:cs typeface="Calibri"/>
            </a:endParaRPr>
          </a:p>
          <a:p>
            <a:pPr marL="355600" indent="-342900">
              <a:spcBef>
                <a:spcPts val="4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5" dirty="0">
                <a:latin typeface="Calibri"/>
                <a:cs typeface="Calibri"/>
              </a:rPr>
              <a:t>Two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considerations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for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dirty="0">
                <a:latin typeface="Cambria Math"/>
                <a:cs typeface="Cambria Math"/>
              </a:rPr>
              <a:t>𝑘</a:t>
            </a:r>
            <a:r>
              <a:rPr sz="3000" spc="100" dirty="0">
                <a:latin typeface="Cambria Math"/>
                <a:cs typeface="Cambria Math"/>
              </a:rPr>
              <a:t> </a:t>
            </a:r>
            <a:r>
              <a:rPr sz="3000" dirty="0">
                <a:latin typeface="Calibri"/>
                <a:cs typeface="Calibri"/>
              </a:rPr>
              <a:t>(# </a:t>
            </a:r>
            <a:r>
              <a:rPr sz="3000" spc="-20" dirty="0">
                <a:latin typeface="Calibri"/>
                <a:cs typeface="Calibri"/>
              </a:rPr>
              <a:t>negative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samples):</a:t>
            </a:r>
            <a:endParaRPr sz="3000">
              <a:latin typeface="Calibri"/>
              <a:cs typeface="Calibri"/>
            </a:endParaRPr>
          </a:p>
          <a:p>
            <a:pPr marL="1079500" lvl="1" indent="-457200">
              <a:spcBef>
                <a:spcPts val="705"/>
              </a:spcBef>
              <a:buAutoNum type="arabicPeriod"/>
              <a:tabLst>
                <a:tab pos="1078865" algn="l"/>
                <a:tab pos="1079500" algn="l"/>
              </a:tabLst>
            </a:pPr>
            <a:r>
              <a:rPr sz="2200" spc="-5" dirty="0">
                <a:latin typeface="Calibri"/>
                <a:cs typeface="Calibri"/>
              </a:rPr>
              <a:t>Higher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mbria Math"/>
                <a:cs typeface="Cambria Math"/>
              </a:rPr>
              <a:t>𝑘</a:t>
            </a:r>
            <a:r>
              <a:rPr sz="2200" spc="70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libri"/>
                <a:cs typeface="Calibri"/>
              </a:rPr>
              <a:t>gives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robust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estimates</a:t>
            </a:r>
            <a:endParaRPr sz="2200">
              <a:latin typeface="Calibri"/>
              <a:cs typeface="Calibri"/>
            </a:endParaRPr>
          </a:p>
          <a:p>
            <a:pPr marL="622300" marR="213360" lvl="1">
              <a:lnSpc>
                <a:spcPct val="124500"/>
              </a:lnSpc>
              <a:spcBef>
                <a:spcPts val="25"/>
              </a:spcBef>
              <a:buAutoNum type="arabicPeriod"/>
              <a:tabLst>
                <a:tab pos="1078865" algn="l"/>
                <a:tab pos="1079500" algn="l"/>
              </a:tabLst>
            </a:pPr>
            <a:r>
              <a:rPr sz="2200" spc="-5" dirty="0">
                <a:latin typeface="Calibri"/>
                <a:cs typeface="Calibri"/>
              </a:rPr>
              <a:t>Higher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mbria Math"/>
                <a:cs typeface="Cambria Math"/>
              </a:rPr>
              <a:t>𝑘</a:t>
            </a:r>
            <a:r>
              <a:rPr sz="2200" spc="75" dirty="0">
                <a:latin typeface="Cambria Math"/>
                <a:cs typeface="Cambria Math"/>
              </a:rPr>
              <a:t> </a:t>
            </a:r>
            <a:r>
              <a:rPr sz="2200" spc="-10" dirty="0">
                <a:latin typeface="Calibri"/>
                <a:cs typeface="Calibri"/>
              </a:rPr>
              <a:t>corresponds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higher </a:t>
            </a:r>
            <a:r>
              <a:rPr sz="2200" spc="-10" dirty="0">
                <a:latin typeface="Calibri"/>
                <a:cs typeface="Calibri"/>
              </a:rPr>
              <a:t>bias</a:t>
            </a:r>
            <a:r>
              <a:rPr sz="2200" dirty="0">
                <a:latin typeface="Calibri"/>
                <a:cs typeface="Calibri"/>
              </a:rPr>
              <a:t> 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negative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events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practice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mbria Math"/>
                <a:cs typeface="Cambria Math"/>
              </a:rPr>
              <a:t>𝑘</a:t>
            </a:r>
            <a:r>
              <a:rPr sz="2200" spc="18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=</a:t>
            </a:r>
            <a:r>
              <a:rPr sz="2200" spc="-5" dirty="0">
                <a:latin typeface="Calibri"/>
                <a:cs typeface="Calibri"/>
              </a:rPr>
              <a:t>5-20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9255DA-BD2D-4473-AF9B-5523905F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44" y="991254"/>
            <a:ext cx="9067311" cy="28461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19" y="313945"/>
            <a:ext cx="7815072" cy="4815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31474" y="992092"/>
            <a:ext cx="9326811" cy="12625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93700" marR="43180" indent="-342900">
              <a:lnSpc>
                <a:spcPts val="3790"/>
              </a:lnSpc>
              <a:spcBef>
                <a:spcPts val="265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After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we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obtained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objective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function,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how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do </a:t>
            </a:r>
            <a:r>
              <a:rPr sz="3200" spc="-7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optimize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(minimize)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it?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lang="en-US" sz="1650" dirty="0">
              <a:latin typeface="Cambria Math"/>
              <a:cs typeface="Cambria Math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263D2-058F-4448-A4C4-E7CD5CCF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2160261"/>
            <a:ext cx="8797694" cy="438379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19" y="313945"/>
            <a:ext cx="7815072" cy="4815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74805" y="1318259"/>
            <a:ext cx="8780145" cy="148822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0" marR="30480" indent="-342900">
              <a:lnSpc>
                <a:spcPct val="100299"/>
              </a:lnSpc>
              <a:spcBef>
                <a:spcPts val="85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Stochastic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Gradient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Descent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Instead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evaluating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gradients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over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evaluate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each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individual </a:t>
            </a:r>
            <a:r>
              <a:rPr sz="3200" spc="-10" dirty="0">
                <a:latin typeface="Calibri"/>
                <a:cs typeface="Calibri"/>
              </a:rPr>
              <a:t>training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example.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31ADA3-9170-4D62-B9D4-E6EBEEA7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43" y="3004608"/>
            <a:ext cx="9194800" cy="328340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971" y="292174"/>
            <a:ext cx="7114032" cy="621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D1878-6F0E-41CB-B722-103587D6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71" y="1020584"/>
            <a:ext cx="9097488" cy="57575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473" y="345442"/>
            <a:ext cx="7900416" cy="5608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9135491" cy="44729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167005" indent="-320040">
              <a:lnSpc>
                <a:spcPts val="3790"/>
              </a:lnSpc>
              <a:spcBef>
                <a:spcPts val="265"/>
              </a:spcBef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So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far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described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how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optimize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random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walk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strategy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350" i="1" spc="-95" dirty="0">
                <a:latin typeface="Cambria Math"/>
                <a:cs typeface="Cambria Math"/>
              </a:rPr>
              <a:t>R</a:t>
            </a:r>
            <a:endParaRPr sz="3350" dirty="0">
              <a:latin typeface="Cambria Math"/>
              <a:cs typeface="Cambria Math"/>
            </a:endParaRPr>
          </a:p>
          <a:p>
            <a:pPr marL="332740" marR="174625" indent="-320040">
              <a:lnSpc>
                <a:spcPts val="3820"/>
              </a:lnSpc>
              <a:spcBef>
                <a:spcPts val="990"/>
              </a:spcBef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What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strategies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should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use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run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these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random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walks?</a:t>
            </a:r>
            <a:endParaRPr sz="3200" dirty="0">
              <a:latin typeface="Calibri"/>
              <a:cs typeface="Calibri"/>
            </a:endParaRPr>
          </a:p>
          <a:p>
            <a:pPr marL="625475" marR="866775" lvl="1" indent="-274320">
              <a:lnSpc>
                <a:spcPts val="3190"/>
              </a:lnSpc>
              <a:spcBef>
                <a:spcPts val="975"/>
              </a:spcBef>
              <a:buFont typeface="Wingdings"/>
              <a:buChar char=""/>
              <a:tabLst>
                <a:tab pos="625475" algn="l"/>
              </a:tabLst>
            </a:pPr>
            <a:r>
              <a:rPr sz="2700" spc="-25" dirty="0">
                <a:latin typeface="Calibri"/>
                <a:cs typeface="Calibri"/>
              </a:rPr>
              <a:t>Simplest </a:t>
            </a:r>
            <a:r>
              <a:rPr sz="2700" spc="-15" dirty="0">
                <a:latin typeface="Calibri"/>
                <a:cs typeface="Calibri"/>
              </a:rPr>
              <a:t>idea: </a:t>
            </a:r>
            <a:r>
              <a:rPr sz="2700" b="1" spc="-25" dirty="0">
                <a:latin typeface="Calibri"/>
                <a:cs typeface="Calibri"/>
              </a:rPr>
              <a:t>Just </a:t>
            </a:r>
            <a:r>
              <a:rPr sz="2700" b="1" spc="-15" dirty="0">
                <a:latin typeface="Calibri"/>
                <a:cs typeface="Calibri"/>
              </a:rPr>
              <a:t>run </a:t>
            </a:r>
            <a:r>
              <a:rPr sz="2700" b="1" spc="-25" dirty="0">
                <a:latin typeface="Calibri"/>
                <a:cs typeface="Calibri"/>
              </a:rPr>
              <a:t>fixed-length, </a:t>
            </a:r>
            <a:r>
              <a:rPr sz="2700" b="1" spc="-20" dirty="0">
                <a:latin typeface="Calibri"/>
                <a:cs typeface="Calibri"/>
              </a:rPr>
              <a:t>unbiased </a:t>
            </a:r>
            <a:r>
              <a:rPr sz="2700" b="1" spc="-600" dirty="0">
                <a:latin typeface="Calibri"/>
                <a:cs typeface="Calibri"/>
              </a:rPr>
              <a:t> </a:t>
            </a:r>
            <a:r>
              <a:rPr sz="2700" b="1" spc="-30" dirty="0">
                <a:latin typeface="Calibri"/>
                <a:cs typeface="Calibri"/>
              </a:rPr>
              <a:t>random walks </a:t>
            </a:r>
            <a:r>
              <a:rPr sz="2700" b="1" spc="-25" dirty="0">
                <a:latin typeface="Calibri"/>
                <a:cs typeface="Calibri"/>
              </a:rPr>
              <a:t>starting </a:t>
            </a:r>
            <a:r>
              <a:rPr sz="2700" b="1" spc="-20" dirty="0">
                <a:latin typeface="Calibri"/>
                <a:cs typeface="Calibri"/>
              </a:rPr>
              <a:t>from each node </a:t>
            </a:r>
            <a:r>
              <a:rPr sz="2700" spc="-15" dirty="0">
                <a:latin typeface="Calibri"/>
                <a:cs typeface="Calibri"/>
              </a:rPr>
              <a:t>(i.e., </a:t>
            </a:r>
            <a:r>
              <a:rPr sz="2700" spc="-1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700" u="heavy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DeepWalk </a:t>
            </a:r>
            <a:r>
              <a:rPr sz="2700" u="heavy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from</a:t>
            </a:r>
            <a:r>
              <a:rPr sz="2700" u="heavy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3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Perozzi</a:t>
            </a:r>
            <a:r>
              <a:rPr sz="2700" u="heavy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et</a:t>
            </a:r>
            <a:r>
              <a:rPr sz="2700" u="heavy" spc="-3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al.,</a:t>
            </a:r>
            <a:r>
              <a:rPr sz="2700" u="heavy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2013</a:t>
            </a:r>
            <a:r>
              <a:rPr sz="2700" spc="-20" dirty="0">
                <a:latin typeface="Calibri"/>
                <a:cs typeface="Calibri"/>
              </a:rPr>
              <a:t>)</a:t>
            </a:r>
            <a:endParaRPr sz="2700" dirty="0">
              <a:latin typeface="Calibri"/>
              <a:cs typeface="Calibri"/>
            </a:endParaRPr>
          </a:p>
          <a:p>
            <a:pPr marL="890905" lvl="2" indent="-229235">
              <a:spcBef>
                <a:spcPts val="785"/>
              </a:spcBef>
              <a:buFont typeface="Wingdings"/>
              <a:buChar char=""/>
              <a:tabLst>
                <a:tab pos="890905" algn="l"/>
              </a:tabLst>
            </a:pPr>
            <a:r>
              <a:rPr sz="2300" spc="-20" dirty="0">
                <a:latin typeface="Calibri"/>
                <a:cs typeface="Calibri"/>
              </a:rPr>
              <a:t>The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issue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that</a:t>
            </a:r>
            <a:r>
              <a:rPr sz="2300" spc="-15" dirty="0">
                <a:latin typeface="Calibri"/>
                <a:cs typeface="Calibri"/>
              </a:rPr>
              <a:t> such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notion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of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similarity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is</a:t>
            </a:r>
            <a:r>
              <a:rPr sz="2300" spc="-15" dirty="0">
                <a:latin typeface="Calibri"/>
                <a:cs typeface="Calibri"/>
              </a:rPr>
              <a:t> too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constrained</a:t>
            </a:r>
            <a:endParaRPr sz="2300" dirty="0">
              <a:latin typeface="Calibri"/>
              <a:cs typeface="Calibri"/>
            </a:endParaRPr>
          </a:p>
          <a:p>
            <a:pPr marL="332740" indent="-320040">
              <a:spcBef>
                <a:spcPts val="835"/>
              </a:spcBef>
              <a:buSzPct val="80645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100" b="1" spc="-15" dirty="0">
                <a:latin typeface="Calibri"/>
                <a:cs typeface="Calibri"/>
              </a:rPr>
              <a:t>How</a:t>
            </a:r>
            <a:r>
              <a:rPr sz="3100" b="1" spc="-45" dirty="0">
                <a:latin typeface="Calibri"/>
                <a:cs typeface="Calibri"/>
              </a:rPr>
              <a:t> </a:t>
            </a:r>
            <a:r>
              <a:rPr sz="3100" b="1" spc="-20" dirty="0">
                <a:latin typeface="Calibri"/>
                <a:cs typeface="Calibri"/>
              </a:rPr>
              <a:t>can</a:t>
            </a:r>
            <a:r>
              <a:rPr sz="3100" b="1" spc="-40" dirty="0">
                <a:latin typeface="Calibri"/>
                <a:cs typeface="Calibri"/>
              </a:rPr>
              <a:t> </a:t>
            </a:r>
            <a:r>
              <a:rPr sz="3100" b="1" spc="-25" dirty="0">
                <a:latin typeface="Calibri"/>
                <a:cs typeface="Calibri"/>
              </a:rPr>
              <a:t>we</a:t>
            </a:r>
            <a:r>
              <a:rPr sz="3100" b="1" spc="-35" dirty="0">
                <a:latin typeface="Calibri"/>
                <a:cs typeface="Calibri"/>
              </a:rPr>
              <a:t> </a:t>
            </a:r>
            <a:r>
              <a:rPr sz="3100" b="1" spc="-30" dirty="0">
                <a:latin typeface="Calibri"/>
                <a:cs typeface="Calibri"/>
              </a:rPr>
              <a:t>generalize </a:t>
            </a:r>
            <a:r>
              <a:rPr sz="3100" b="1" spc="-15" dirty="0">
                <a:latin typeface="Calibri"/>
                <a:cs typeface="Calibri"/>
              </a:rPr>
              <a:t>this?</a:t>
            </a:r>
            <a:endParaRPr sz="31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7281" y="6264147"/>
            <a:ext cx="7980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Reference: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Perozzi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et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al.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2014.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DeepWalk:</a:t>
            </a:r>
            <a:r>
              <a:rPr sz="1600" u="sng" spc="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Online</a:t>
            </a:r>
            <a:r>
              <a:rPr sz="16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4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Learning</a:t>
            </a:r>
            <a:r>
              <a:rPr sz="16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of</a:t>
            </a:r>
            <a:r>
              <a:rPr sz="16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4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Social</a:t>
            </a:r>
            <a:r>
              <a:rPr sz="1600" u="sng" spc="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3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Representations</a:t>
            </a:r>
            <a:r>
              <a:rPr sz="1600" spc="-35" dirty="0">
                <a:latin typeface="Arial"/>
                <a:cs typeface="Arial"/>
              </a:rPr>
              <a:t>.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i="1" spc="-40" dirty="0">
                <a:latin typeface="Arial"/>
                <a:cs typeface="Arial"/>
              </a:rPr>
              <a:t>KDD.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176" y="308865"/>
            <a:ext cx="5401056" cy="432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122481" y="1302429"/>
                <a:ext cx="10452663" cy="4575483"/>
              </a:xfrm>
              <a:prstGeom prst="rect">
                <a:avLst/>
              </a:prstGeom>
            </p:spPr>
            <p:txBody>
              <a:bodyPr vert="horz" wrap="square" lIns="0" tIns="116205" rIns="0" bIns="0" rtlCol="0">
                <a:spAutoFit/>
              </a:bodyPr>
              <a:lstStyle/>
              <a:p>
                <a:pPr marL="358140" marR="1295400" indent="-320040">
                  <a:lnSpc>
                    <a:spcPct val="77300"/>
                  </a:lnSpc>
                  <a:spcBef>
                    <a:spcPts val="915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000" b="1" spc="-5" dirty="0">
                    <a:solidFill>
                      <a:srgbClr val="0000FF"/>
                    </a:solidFill>
                    <a:latin typeface="Calibri"/>
                    <a:cs typeface="Calibri"/>
                  </a:rPr>
                  <a:t>Goal: </a:t>
                </a:r>
                <a:r>
                  <a:rPr sz="3000" spc="-5" dirty="0">
                    <a:latin typeface="Calibri"/>
                    <a:cs typeface="Calibri"/>
                  </a:rPr>
                  <a:t>Embed nodes with similar </a:t>
                </a:r>
                <a:r>
                  <a:rPr sz="3000" spc="-10" dirty="0">
                    <a:latin typeface="Calibri"/>
                    <a:cs typeface="Calibri"/>
                  </a:rPr>
                  <a:t>network </a:t>
                </a:r>
                <a:r>
                  <a:rPr sz="3000" spc="-5" dirty="0">
                    <a:latin typeface="Calibri"/>
                    <a:cs typeface="Calibri"/>
                  </a:rPr>
                  <a:t> neighborhoods</a:t>
                </a:r>
                <a:r>
                  <a:rPr sz="3000" spc="-15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close</a:t>
                </a:r>
                <a:r>
                  <a:rPr sz="3000" spc="-15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in</a:t>
                </a:r>
                <a:r>
                  <a:rPr sz="3000" spc="-15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the</a:t>
                </a:r>
                <a:r>
                  <a:rPr sz="3000" spc="-20" dirty="0">
                    <a:latin typeface="Calibri"/>
                    <a:cs typeface="Calibri"/>
                  </a:rPr>
                  <a:t> </a:t>
                </a:r>
                <a:r>
                  <a:rPr sz="3000" spc="-25" dirty="0">
                    <a:latin typeface="Calibri"/>
                    <a:cs typeface="Calibri"/>
                  </a:rPr>
                  <a:t>feature</a:t>
                </a:r>
                <a:r>
                  <a:rPr sz="3000" spc="-15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space.</a:t>
                </a:r>
                <a:endParaRPr sz="3000" dirty="0">
                  <a:latin typeface="Calibri"/>
                  <a:cs typeface="Calibri"/>
                </a:endParaRPr>
              </a:p>
              <a:p>
                <a:pPr marL="358140" marR="945515" indent="-320040">
                  <a:lnSpc>
                    <a:spcPts val="2900"/>
                  </a:lnSpc>
                  <a:spcBef>
                    <a:spcPts val="2890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000" spc="-55" dirty="0">
                    <a:latin typeface="Calibri"/>
                    <a:cs typeface="Calibri"/>
                  </a:rPr>
                  <a:t>We</a:t>
                </a:r>
                <a:r>
                  <a:rPr sz="3000" spc="-15" dirty="0">
                    <a:latin typeface="Calibri"/>
                    <a:cs typeface="Calibri"/>
                  </a:rPr>
                  <a:t> frame </a:t>
                </a:r>
                <a:r>
                  <a:rPr sz="3000" spc="-5" dirty="0">
                    <a:latin typeface="Calibri"/>
                    <a:cs typeface="Calibri"/>
                  </a:rPr>
                  <a:t>this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goal </a:t>
                </a:r>
                <a:r>
                  <a:rPr sz="3000" dirty="0">
                    <a:latin typeface="Calibri"/>
                    <a:cs typeface="Calibri"/>
                  </a:rPr>
                  <a:t>as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libri"/>
                    <a:cs typeface="Calibri"/>
                  </a:rPr>
                  <a:t>a</a:t>
                </a:r>
                <a:r>
                  <a:rPr sz="3000" spc="-10" dirty="0">
                    <a:latin typeface="Calibri"/>
                    <a:cs typeface="Calibri"/>
                  </a:rPr>
                  <a:t> maximum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spc="-15" dirty="0">
                    <a:latin typeface="Calibri"/>
                    <a:cs typeface="Calibri"/>
                  </a:rPr>
                  <a:t>likelihood </a:t>
                </a:r>
                <a:r>
                  <a:rPr sz="3000" spc="-665" dirty="0"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latin typeface="Calibri"/>
                    <a:cs typeface="Calibri"/>
                  </a:rPr>
                  <a:t>optimization problem, independent </a:t>
                </a:r>
                <a:r>
                  <a:rPr sz="3000" spc="-20" dirty="0">
                    <a:latin typeface="Calibri"/>
                    <a:cs typeface="Calibri"/>
                  </a:rPr>
                  <a:t>to </a:t>
                </a:r>
                <a:r>
                  <a:rPr sz="3000" spc="-5" dirty="0">
                    <a:latin typeface="Calibri"/>
                    <a:cs typeface="Calibri"/>
                  </a:rPr>
                  <a:t>the </a:t>
                </a:r>
                <a:r>
                  <a:rPr sz="3000" dirty="0">
                    <a:latin typeface="Calibri"/>
                    <a:cs typeface="Calibri"/>
                  </a:rPr>
                  <a:t> </a:t>
                </a:r>
                <a:r>
                  <a:rPr sz="3000" spc="-15" dirty="0">
                    <a:latin typeface="Calibri"/>
                    <a:cs typeface="Calibri"/>
                  </a:rPr>
                  <a:t>downstream</a:t>
                </a:r>
                <a:r>
                  <a:rPr sz="3000" spc="-5" dirty="0"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latin typeface="Calibri"/>
                    <a:cs typeface="Calibri"/>
                  </a:rPr>
                  <a:t>prediction task.</a:t>
                </a:r>
                <a:endParaRPr sz="3000" dirty="0">
                  <a:latin typeface="Calibri"/>
                  <a:cs typeface="Calibri"/>
                </a:endParaRPr>
              </a:p>
              <a:p>
                <a:pPr marL="358140" marR="30480" indent="-320040">
                  <a:lnSpc>
                    <a:spcPts val="2900"/>
                  </a:lnSpc>
                  <a:spcBef>
                    <a:spcPts val="2795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000" b="1" spc="-30" dirty="0">
                    <a:solidFill>
                      <a:srgbClr val="0000FF"/>
                    </a:solidFill>
                    <a:latin typeface="Calibri"/>
                    <a:cs typeface="Calibri"/>
                  </a:rPr>
                  <a:t>Key</a:t>
                </a:r>
                <a:r>
                  <a:rPr sz="3000" b="1" spc="-10" dirty="0">
                    <a:solidFill>
                      <a:srgbClr val="0000FF"/>
                    </a:solidFill>
                    <a:latin typeface="Calibri"/>
                    <a:cs typeface="Calibri"/>
                  </a:rPr>
                  <a:t> observation: </a:t>
                </a:r>
                <a:r>
                  <a:rPr sz="3000" spc="-10" dirty="0">
                    <a:latin typeface="Calibri"/>
                    <a:cs typeface="Calibri"/>
                  </a:rPr>
                  <a:t>Flexible </a:t>
                </a:r>
                <a:r>
                  <a:rPr sz="3000" spc="-5" dirty="0">
                    <a:latin typeface="Calibri"/>
                    <a:cs typeface="Calibri"/>
                  </a:rPr>
                  <a:t>notion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libri"/>
                    <a:cs typeface="Calibri"/>
                  </a:rPr>
                  <a:t>of</a:t>
                </a:r>
                <a:r>
                  <a:rPr sz="3000" spc="-10" dirty="0">
                    <a:latin typeface="Calibri"/>
                    <a:cs typeface="Calibri"/>
                  </a:rPr>
                  <a:t> network </a:t>
                </a:r>
                <a:r>
                  <a:rPr sz="3000" spc="-5" dirty="0">
                    <a:latin typeface="Calibri"/>
                    <a:cs typeface="Calibri"/>
                  </a:rPr>
                  <a:t> neighborhood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spc="45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300" i="1" spc="67" baseline="-15151" dirty="0" smtClean="0"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000" spc="45" dirty="0">
                    <a:latin typeface="Cambria Math"/>
                    <a:cs typeface="Cambria Math"/>
                  </a:rPr>
                  <a:t>(𝑢)</a:t>
                </a:r>
                <a:r>
                  <a:rPr sz="3000" spc="15" dirty="0">
                    <a:latin typeface="Cambria Math"/>
                    <a:cs typeface="Cambria Math"/>
                  </a:rPr>
                  <a:t> </a:t>
                </a:r>
                <a:r>
                  <a:rPr sz="3000" dirty="0">
                    <a:latin typeface="Calibri"/>
                    <a:cs typeface="Calibri"/>
                  </a:rPr>
                  <a:t>of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node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𝑢</a:t>
                </a:r>
                <a:r>
                  <a:rPr sz="3000" spc="90" dirty="0">
                    <a:latin typeface="Cambria Math"/>
                    <a:cs typeface="Cambria Math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leads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spc="-20" dirty="0">
                    <a:latin typeface="Calibri"/>
                    <a:cs typeface="Calibri"/>
                  </a:rPr>
                  <a:t>to</a:t>
                </a:r>
                <a:r>
                  <a:rPr sz="3000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rich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node </a:t>
                </a:r>
                <a:r>
                  <a:rPr sz="3000" spc="-665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embeddings</a:t>
                </a:r>
                <a:endParaRPr sz="3000" dirty="0">
                  <a:latin typeface="Calibri"/>
                  <a:cs typeface="Calibri"/>
                </a:endParaRPr>
              </a:p>
              <a:p>
                <a:pPr marL="358140" marR="54610" indent="-320040">
                  <a:lnSpc>
                    <a:spcPts val="2900"/>
                  </a:lnSpc>
                  <a:spcBef>
                    <a:spcPts val="2795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000" spc="-10" dirty="0">
                    <a:latin typeface="Calibri"/>
                    <a:cs typeface="Calibri"/>
                  </a:rPr>
                  <a:t>Develop </a:t>
                </a:r>
                <a:r>
                  <a:rPr sz="3000" spc="-5" dirty="0">
                    <a:latin typeface="Calibri"/>
                    <a:cs typeface="Calibri"/>
                  </a:rPr>
                  <a:t>biased </a:t>
                </a:r>
                <a:r>
                  <a:rPr sz="3000" dirty="0">
                    <a:latin typeface="Calibri"/>
                    <a:cs typeface="Calibri"/>
                  </a:rPr>
                  <a:t>2</a:t>
                </a:r>
                <a:r>
                  <a:rPr sz="3000" baseline="25000" dirty="0">
                    <a:latin typeface="Calibri"/>
                    <a:cs typeface="Calibri"/>
                  </a:rPr>
                  <a:t>nd</a:t>
                </a:r>
                <a:r>
                  <a:rPr sz="3000" spc="7" baseline="25000" dirty="0"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latin typeface="Calibri"/>
                    <a:cs typeface="Calibri"/>
                  </a:rPr>
                  <a:t>order </a:t>
                </a:r>
                <a:r>
                  <a:rPr sz="3000" spc="-15" dirty="0">
                    <a:latin typeface="Calibri"/>
                    <a:cs typeface="Calibri"/>
                  </a:rPr>
                  <a:t>random </a:t>
                </a:r>
                <a:r>
                  <a:rPr sz="3000" spc="-10" dirty="0">
                    <a:latin typeface="Calibri"/>
                    <a:cs typeface="Calibri"/>
                  </a:rPr>
                  <a:t>walk </a:t>
                </a:r>
                <a:r>
                  <a:rPr sz="3000" dirty="0">
                    <a:latin typeface="Cambria Math"/>
                    <a:cs typeface="Cambria Math"/>
                  </a:rPr>
                  <a:t>𝑅 </a:t>
                </a:r>
                <a:r>
                  <a:rPr sz="3000" spc="-35" dirty="0">
                    <a:latin typeface="Calibri"/>
                    <a:cs typeface="Calibri"/>
                  </a:rPr>
                  <a:t>to </a:t>
                </a:r>
                <a:r>
                  <a:rPr sz="3000" spc="-30" dirty="0">
                    <a:latin typeface="Calibri"/>
                    <a:cs typeface="Calibri"/>
                  </a:rPr>
                  <a:t> </a:t>
                </a:r>
                <a:r>
                  <a:rPr sz="3000" spc="-25" dirty="0">
                    <a:latin typeface="Calibri"/>
                    <a:cs typeface="Calibri"/>
                  </a:rPr>
                  <a:t>generate</a:t>
                </a:r>
                <a:r>
                  <a:rPr sz="3000" spc="-10" dirty="0">
                    <a:latin typeface="Calibri"/>
                    <a:cs typeface="Calibri"/>
                  </a:rPr>
                  <a:t> network</a:t>
                </a:r>
                <a:r>
                  <a:rPr sz="3000" spc="-5" dirty="0">
                    <a:latin typeface="Calibri"/>
                    <a:cs typeface="Calibri"/>
                  </a:rPr>
                  <a:t> neighborhood</a:t>
                </a:r>
                <a:r>
                  <a:rPr sz="3000" dirty="0">
                    <a:latin typeface="Calibri"/>
                    <a:cs typeface="Calibri"/>
                  </a:rPr>
                  <a:t> </a:t>
                </a:r>
                <a:r>
                  <a:rPr sz="3000" spc="45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300" i="1" spc="67" baseline="-15151" dirty="0" smtClean="0"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000" spc="45" dirty="0">
                    <a:latin typeface="Cambria Math"/>
                    <a:cs typeface="Cambria Math"/>
                  </a:rPr>
                  <a:t>(𝑢)</a:t>
                </a:r>
                <a:r>
                  <a:rPr sz="3000" spc="15" dirty="0">
                    <a:latin typeface="Cambria Math"/>
                    <a:cs typeface="Cambria Math"/>
                  </a:rPr>
                  <a:t> </a:t>
                </a:r>
                <a:r>
                  <a:rPr sz="3000" dirty="0">
                    <a:latin typeface="Calibri"/>
                    <a:cs typeface="Calibri"/>
                  </a:rPr>
                  <a:t>of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spc="-5" dirty="0">
                    <a:latin typeface="Calibri"/>
                    <a:cs typeface="Calibri"/>
                  </a:rPr>
                  <a:t>node</a:t>
                </a:r>
                <a:r>
                  <a:rPr sz="3000" spc="-10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𝑢</a:t>
                </a:r>
              </a:p>
              <a:p>
                <a:pPr marL="128905">
                  <a:spcBef>
                    <a:spcPts val="1355"/>
                  </a:spcBef>
                </a:pPr>
                <a:r>
                  <a:rPr sz="1600" spc="-50" dirty="0">
                    <a:latin typeface="Arial"/>
                    <a:cs typeface="Arial"/>
                  </a:rPr>
                  <a:t>Reference:</a:t>
                </a:r>
                <a:r>
                  <a:rPr sz="1600" spc="10" dirty="0">
                    <a:latin typeface="Arial"/>
                    <a:cs typeface="Arial"/>
                  </a:rPr>
                  <a:t> </a:t>
                </a:r>
                <a:r>
                  <a:rPr sz="1600" spc="-50" dirty="0">
                    <a:latin typeface="Arial"/>
                    <a:cs typeface="Arial"/>
                  </a:rPr>
                  <a:t>Grover</a:t>
                </a:r>
                <a:r>
                  <a:rPr sz="1600" spc="5" dirty="0">
                    <a:latin typeface="Arial"/>
                    <a:cs typeface="Arial"/>
                  </a:rPr>
                  <a:t> </a:t>
                </a:r>
                <a:r>
                  <a:rPr sz="1600" spc="-25" dirty="0">
                    <a:latin typeface="Arial"/>
                    <a:cs typeface="Arial"/>
                  </a:rPr>
                  <a:t>et</a:t>
                </a:r>
                <a:r>
                  <a:rPr sz="1600" spc="10" dirty="0">
                    <a:latin typeface="Arial"/>
                    <a:cs typeface="Arial"/>
                  </a:rPr>
                  <a:t> </a:t>
                </a:r>
                <a:r>
                  <a:rPr sz="1600" spc="-45" dirty="0">
                    <a:latin typeface="Arial"/>
                    <a:cs typeface="Arial"/>
                  </a:rPr>
                  <a:t>al.</a:t>
                </a:r>
                <a:r>
                  <a:rPr sz="1600" spc="15" dirty="0">
                    <a:latin typeface="Arial"/>
                    <a:cs typeface="Arial"/>
                  </a:rPr>
                  <a:t> </a:t>
                </a:r>
                <a:r>
                  <a:rPr sz="1600" spc="-5" dirty="0">
                    <a:latin typeface="Arial"/>
                    <a:cs typeface="Arial"/>
                  </a:rPr>
                  <a:t>2016.</a:t>
                </a:r>
                <a:r>
                  <a:rPr sz="1600" spc="20" dirty="0">
                    <a:latin typeface="Arial"/>
                    <a:cs typeface="Arial"/>
                  </a:rPr>
                  <a:t> </a:t>
                </a:r>
                <a:r>
                  <a:rPr sz="1600" u="sng" spc="-2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node2vec:</a:t>
                </a:r>
                <a:r>
                  <a:rPr sz="1600" u="sng" spc="1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sz="1600" u="sng" spc="-4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Scalable</a:t>
                </a:r>
                <a:r>
                  <a:rPr sz="1600" u="sng" spc="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sz="1600" u="sng" spc="-5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Feature</a:t>
                </a:r>
                <a:r>
                  <a:rPr sz="1600" u="sng" spc="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sz="1600" u="sng" spc="-40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Learning</a:t>
                </a:r>
                <a:r>
                  <a:rPr sz="1600" u="sng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sz="1600" u="sng" spc="-2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for</a:t>
                </a:r>
                <a:r>
                  <a:rPr sz="1600" u="sng" spc="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sz="1600" u="sng" spc="-15" dirty="0">
                    <a:solidFill>
                      <a:srgbClr val="168BBA"/>
                    </a:solidFill>
                    <a:uFill>
                      <a:solidFill>
                        <a:srgbClr val="168BBA"/>
                      </a:solidFill>
                    </a:uFill>
                    <a:latin typeface="Arial"/>
                    <a:cs typeface="Arial"/>
                  </a:rPr>
                  <a:t>Networks</a:t>
                </a:r>
                <a:r>
                  <a:rPr sz="1600" spc="-15" dirty="0">
                    <a:latin typeface="Arial"/>
                    <a:cs typeface="Arial"/>
                  </a:rPr>
                  <a:t>.</a:t>
                </a:r>
                <a:r>
                  <a:rPr sz="1600" spc="15" dirty="0">
                    <a:latin typeface="Arial"/>
                    <a:cs typeface="Arial"/>
                  </a:rPr>
                  <a:t> </a:t>
                </a:r>
                <a:r>
                  <a:rPr sz="1600" i="1" spc="-40" dirty="0">
                    <a:latin typeface="Arial"/>
                    <a:cs typeface="Arial"/>
                  </a:rPr>
                  <a:t>KDD.</a:t>
                </a:r>
                <a:endParaRPr sz="16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81" y="1302429"/>
                <a:ext cx="10452663" cy="4575483"/>
              </a:xfrm>
              <a:prstGeom prst="rect">
                <a:avLst/>
              </a:prstGeom>
              <a:blipFill>
                <a:blip r:embed="rId5"/>
                <a:stretch>
                  <a:fillRect l="-1224" t="-22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765" y="347304"/>
            <a:ext cx="5830824" cy="426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34785" y="1261495"/>
            <a:ext cx="10487172" cy="1488228"/>
          </a:xfrm>
          <a:prstGeom prst="rect">
            <a:avLst/>
          </a:prstGeom>
        </p:spPr>
        <p:txBody>
          <a:bodyPr vert="horz" wrap="square" lIns="0" tIns="10795" rIns="0" bIns="0" rtlCol="0" anchor="ctr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sz="3200" b="1" spc="-5" dirty="0">
                <a:solidFill>
                  <a:srgbClr val="000000"/>
                </a:solidFill>
              </a:rPr>
              <a:t>Idea</a:t>
            </a:r>
            <a:r>
              <a:rPr sz="3200" spc="-5" dirty="0">
                <a:solidFill>
                  <a:srgbClr val="000000"/>
                </a:solidFill>
              </a:rPr>
              <a:t>: </a:t>
            </a:r>
            <a:r>
              <a:rPr sz="3200" dirty="0">
                <a:solidFill>
                  <a:srgbClr val="000000"/>
                </a:solidFill>
              </a:rPr>
              <a:t>use </a:t>
            </a:r>
            <a:r>
              <a:rPr sz="3200" spc="-10" dirty="0">
                <a:solidFill>
                  <a:srgbClr val="000000"/>
                </a:solidFill>
              </a:rPr>
              <a:t>flexible, </a:t>
            </a:r>
            <a:r>
              <a:rPr sz="3200" spc="-5" dirty="0">
                <a:solidFill>
                  <a:srgbClr val="000000"/>
                </a:solidFill>
              </a:rPr>
              <a:t>biased </a:t>
            </a:r>
            <a:r>
              <a:rPr sz="3200" spc="-15" dirty="0">
                <a:solidFill>
                  <a:srgbClr val="000000"/>
                </a:solidFill>
              </a:rPr>
              <a:t>random walks </a:t>
            </a:r>
            <a:r>
              <a:rPr sz="3200" spc="-5" dirty="0">
                <a:solidFill>
                  <a:srgbClr val="000000"/>
                </a:solidFill>
              </a:rPr>
              <a:t>that </a:t>
            </a:r>
            <a:r>
              <a:rPr sz="3200" spc="-10" dirty="0">
                <a:solidFill>
                  <a:srgbClr val="000000"/>
                </a:solidFill>
              </a:rPr>
              <a:t>can </a:t>
            </a:r>
            <a:r>
              <a:rPr sz="3200" spc="-71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trade off between </a:t>
            </a:r>
            <a:r>
              <a:rPr sz="3200" spc="-10" dirty="0">
                <a:solidFill>
                  <a:srgbClr val="60B5CC"/>
                </a:solidFill>
              </a:rPr>
              <a:t>local </a:t>
            </a:r>
            <a:r>
              <a:rPr sz="3200" dirty="0">
                <a:solidFill>
                  <a:srgbClr val="000000"/>
                </a:solidFill>
              </a:rPr>
              <a:t>and </a:t>
            </a:r>
            <a:r>
              <a:rPr sz="3200" spc="-5" dirty="0">
                <a:solidFill>
                  <a:srgbClr val="F0AD00"/>
                </a:solidFill>
              </a:rPr>
              <a:t>global </a:t>
            </a:r>
            <a:r>
              <a:rPr sz="3200" spc="-15" dirty="0">
                <a:solidFill>
                  <a:srgbClr val="000000"/>
                </a:solidFill>
              </a:rPr>
              <a:t>views </a:t>
            </a:r>
            <a:r>
              <a:rPr sz="3200" spc="-5" dirty="0">
                <a:solidFill>
                  <a:srgbClr val="000000"/>
                </a:solidFill>
              </a:rPr>
              <a:t>of </a:t>
            </a:r>
            <a:r>
              <a:rPr sz="3200" dirty="0">
                <a:solidFill>
                  <a:srgbClr val="000000"/>
                </a:solidFill>
              </a:rPr>
              <a:t>the </a:t>
            </a:r>
            <a:r>
              <a:rPr sz="3200" spc="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network </a:t>
            </a:r>
            <a:r>
              <a:rPr sz="3200" spc="-15" dirty="0">
                <a:solidFill>
                  <a:srgbClr val="000000"/>
                </a:solidFill>
              </a:rPr>
              <a:t>(</a:t>
            </a:r>
            <a:r>
              <a:rPr sz="32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</a:rPr>
              <a:t>Grover</a:t>
            </a:r>
            <a:r>
              <a:rPr sz="32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</a:rPr>
              <a:t> </a:t>
            </a:r>
            <a:r>
              <a:rPr sz="3200" u="heavy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</a:rPr>
              <a:t>and </a:t>
            </a:r>
            <a:r>
              <a:rPr sz="3200" u="heavy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</a:rPr>
              <a:t>Leskovec,</a:t>
            </a:r>
            <a:r>
              <a:rPr sz="3200" u="heavy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</a:rPr>
              <a:t> 2016</a:t>
            </a:r>
            <a:r>
              <a:rPr sz="3200" dirty="0">
                <a:solidFill>
                  <a:srgbClr val="000000"/>
                </a:solidFill>
              </a:rPr>
              <a:t>).</a:t>
            </a:r>
            <a:endParaRPr sz="32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129982" y="3763542"/>
            <a:ext cx="1906270" cy="1732914"/>
            <a:chOff x="1693068" y="4437020"/>
            <a:chExt cx="1906270" cy="173291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3591" y="5838914"/>
              <a:ext cx="1669671" cy="3307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98586" y="5919169"/>
              <a:ext cx="1502410" cy="112395"/>
            </a:xfrm>
            <a:custGeom>
              <a:avLst/>
              <a:gdLst/>
              <a:ahLst/>
              <a:cxnLst/>
              <a:rect l="l" t="t" r="r" b="b"/>
              <a:pathLst>
                <a:path w="1502410" h="112395">
                  <a:moveTo>
                    <a:pt x="1502166" y="0"/>
                  </a:moveTo>
                  <a:lnTo>
                    <a:pt x="0" y="111814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4243" y="4437020"/>
              <a:ext cx="204770" cy="15909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00752" y="4480195"/>
              <a:ext cx="0" cy="1439545"/>
            </a:xfrm>
            <a:custGeom>
              <a:avLst/>
              <a:gdLst/>
              <a:ahLst/>
              <a:cxnLst/>
              <a:rect l="l" t="t" r="r" b="b"/>
              <a:pathLst>
                <a:path h="1439545">
                  <a:moveTo>
                    <a:pt x="0" y="1438973"/>
                  </a:moveTo>
                  <a:lnTo>
                    <a:pt x="1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5420" y="4563033"/>
              <a:ext cx="803332" cy="8190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79535" y="4622377"/>
              <a:ext cx="609600" cy="631190"/>
            </a:xfrm>
            <a:custGeom>
              <a:avLst/>
              <a:gdLst/>
              <a:ahLst/>
              <a:cxnLst/>
              <a:rect l="l" t="t" r="r" b="b"/>
              <a:pathLst>
                <a:path w="609600" h="631189">
                  <a:moveTo>
                    <a:pt x="0" y="630727"/>
                  </a:moveTo>
                  <a:lnTo>
                    <a:pt x="609036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8164" y="5177346"/>
              <a:ext cx="960848" cy="8348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34202" y="5253104"/>
              <a:ext cx="767080" cy="636270"/>
            </a:xfrm>
            <a:custGeom>
              <a:avLst/>
              <a:gdLst/>
              <a:ahLst/>
              <a:cxnLst/>
              <a:rect l="l" t="t" r="r" b="b"/>
              <a:pathLst>
                <a:path w="767079" h="636270">
                  <a:moveTo>
                    <a:pt x="0" y="0"/>
                  </a:moveTo>
                  <a:lnTo>
                    <a:pt x="766552" y="636059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2086" y="5303360"/>
              <a:ext cx="787580" cy="6773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68375" y="5378919"/>
              <a:ext cx="605155" cy="471805"/>
            </a:xfrm>
            <a:custGeom>
              <a:avLst/>
              <a:gdLst/>
              <a:ahLst/>
              <a:cxnLst/>
              <a:rect l="l" t="t" r="r" b="b"/>
              <a:pathLst>
                <a:path w="605155" h="471804">
                  <a:moveTo>
                    <a:pt x="0" y="471233"/>
                  </a:moveTo>
                  <a:lnTo>
                    <a:pt x="605101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343" y="4484275"/>
              <a:ext cx="740326" cy="6930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21912" y="4553173"/>
              <a:ext cx="551815" cy="492125"/>
            </a:xfrm>
            <a:custGeom>
              <a:avLst/>
              <a:gdLst/>
              <a:ahLst/>
              <a:cxnLst/>
              <a:rect l="l" t="t" r="r" b="b"/>
              <a:pathLst>
                <a:path w="551814" h="492125">
                  <a:moveTo>
                    <a:pt x="551567" y="491604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3068" y="4578784"/>
              <a:ext cx="267777" cy="13073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98652" y="4622378"/>
              <a:ext cx="53975" cy="1158875"/>
            </a:xfrm>
            <a:custGeom>
              <a:avLst/>
              <a:gdLst/>
              <a:ahLst/>
              <a:cxnLst/>
              <a:rect l="l" t="t" r="r" b="b"/>
              <a:pathLst>
                <a:path w="53975" h="1158875">
                  <a:moveTo>
                    <a:pt x="0" y="1158574"/>
                  </a:moveTo>
                  <a:lnTo>
                    <a:pt x="53534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3177" y="4975576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2" y="0"/>
                  </a:moveTo>
                  <a:lnTo>
                    <a:pt x="191649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2"/>
                  </a:lnTo>
                  <a:lnTo>
                    <a:pt x="40992" y="104170"/>
                  </a:lnTo>
                  <a:lnTo>
                    <a:pt x="18862" y="144305"/>
                  </a:lnTo>
                  <a:lnTo>
                    <a:pt x="4876" y="188656"/>
                  </a:lnTo>
                  <a:lnTo>
                    <a:pt x="0" y="236273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2" y="368376"/>
                  </a:lnTo>
                  <a:lnTo>
                    <a:pt x="70301" y="403345"/>
                  </a:lnTo>
                  <a:lnTo>
                    <a:pt x="105823" y="432196"/>
                  </a:lnTo>
                  <a:lnTo>
                    <a:pt x="146595" y="453981"/>
                  </a:lnTo>
                  <a:lnTo>
                    <a:pt x="191649" y="467748"/>
                  </a:lnTo>
                  <a:lnTo>
                    <a:pt x="240022" y="472549"/>
                  </a:lnTo>
                  <a:lnTo>
                    <a:pt x="288396" y="467748"/>
                  </a:lnTo>
                  <a:lnTo>
                    <a:pt x="333451" y="453981"/>
                  </a:lnTo>
                  <a:lnTo>
                    <a:pt x="374223" y="432196"/>
                  </a:lnTo>
                  <a:lnTo>
                    <a:pt x="409746" y="403345"/>
                  </a:lnTo>
                  <a:lnTo>
                    <a:pt x="439055" y="368376"/>
                  </a:lnTo>
                  <a:lnTo>
                    <a:pt x="461185" y="328241"/>
                  </a:lnTo>
                  <a:lnTo>
                    <a:pt x="475170" y="283890"/>
                  </a:lnTo>
                  <a:lnTo>
                    <a:pt x="480047" y="236273"/>
                  </a:lnTo>
                  <a:lnTo>
                    <a:pt x="475170" y="188656"/>
                  </a:lnTo>
                  <a:lnTo>
                    <a:pt x="461185" y="144305"/>
                  </a:lnTo>
                  <a:lnTo>
                    <a:pt x="439055" y="104170"/>
                  </a:lnTo>
                  <a:lnTo>
                    <a:pt x="409746" y="69202"/>
                  </a:lnTo>
                  <a:lnTo>
                    <a:pt x="374223" y="40351"/>
                  </a:lnTo>
                  <a:lnTo>
                    <a:pt x="333451" y="18567"/>
                  </a:lnTo>
                  <a:lnTo>
                    <a:pt x="288396" y="4800"/>
                  </a:lnTo>
                  <a:lnTo>
                    <a:pt x="24002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03177" y="4975576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083358" y="4308298"/>
            <a:ext cx="20066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Arial"/>
                <a:cs typeface="Arial"/>
              </a:rPr>
              <a:t>u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79670" y="3637530"/>
            <a:ext cx="4561205" cy="1958975"/>
            <a:chOff x="1542755" y="4311007"/>
            <a:chExt cx="4561205" cy="195897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8099" y="4311007"/>
              <a:ext cx="1354639" cy="26777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92213" y="4386104"/>
              <a:ext cx="1184275" cy="55244"/>
            </a:xfrm>
            <a:custGeom>
              <a:avLst/>
              <a:gdLst/>
              <a:ahLst/>
              <a:cxnLst/>
              <a:rect l="l" t="t" r="r" b="b"/>
              <a:pathLst>
                <a:path w="1184275" h="55245">
                  <a:moveTo>
                    <a:pt x="1183846" y="55038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58630" y="578095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2" y="0"/>
                  </a:moveTo>
                  <a:lnTo>
                    <a:pt x="191649" y="4800"/>
                  </a:lnTo>
                  <a:lnTo>
                    <a:pt x="146594" y="18567"/>
                  </a:lnTo>
                  <a:lnTo>
                    <a:pt x="105823" y="40351"/>
                  </a:lnTo>
                  <a:lnTo>
                    <a:pt x="70300" y="69202"/>
                  </a:lnTo>
                  <a:lnTo>
                    <a:pt x="40991" y="104170"/>
                  </a:lnTo>
                  <a:lnTo>
                    <a:pt x="18862" y="144304"/>
                  </a:lnTo>
                  <a:lnTo>
                    <a:pt x="4876" y="188655"/>
                  </a:lnTo>
                  <a:lnTo>
                    <a:pt x="0" y="236272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1" y="368375"/>
                  </a:lnTo>
                  <a:lnTo>
                    <a:pt x="70300" y="403344"/>
                  </a:lnTo>
                  <a:lnTo>
                    <a:pt x="105823" y="432195"/>
                  </a:lnTo>
                  <a:lnTo>
                    <a:pt x="146594" y="453980"/>
                  </a:lnTo>
                  <a:lnTo>
                    <a:pt x="191649" y="467748"/>
                  </a:lnTo>
                  <a:lnTo>
                    <a:pt x="240022" y="472548"/>
                  </a:lnTo>
                  <a:lnTo>
                    <a:pt x="288395" y="467748"/>
                  </a:lnTo>
                  <a:lnTo>
                    <a:pt x="333451" y="453980"/>
                  </a:lnTo>
                  <a:lnTo>
                    <a:pt x="374222" y="432195"/>
                  </a:lnTo>
                  <a:lnTo>
                    <a:pt x="409745" y="403344"/>
                  </a:lnTo>
                  <a:lnTo>
                    <a:pt x="439054" y="368375"/>
                  </a:lnTo>
                  <a:lnTo>
                    <a:pt x="461185" y="328241"/>
                  </a:lnTo>
                  <a:lnTo>
                    <a:pt x="475170" y="283890"/>
                  </a:lnTo>
                  <a:lnTo>
                    <a:pt x="480047" y="236272"/>
                  </a:lnTo>
                  <a:lnTo>
                    <a:pt x="475170" y="188655"/>
                  </a:lnTo>
                  <a:lnTo>
                    <a:pt x="461185" y="144304"/>
                  </a:lnTo>
                  <a:lnTo>
                    <a:pt x="439054" y="104170"/>
                  </a:lnTo>
                  <a:lnTo>
                    <a:pt x="409745" y="69202"/>
                  </a:lnTo>
                  <a:lnTo>
                    <a:pt x="374222" y="40351"/>
                  </a:lnTo>
                  <a:lnTo>
                    <a:pt x="333451" y="18567"/>
                  </a:lnTo>
                  <a:lnTo>
                    <a:pt x="288395" y="4800"/>
                  </a:lnTo>
                  <a:lnTo>
                    <a:pt x="240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8630" y="578095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2022" y="5823162"/>
              <a:ext cx="913593" cy="2835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740779" y="5889164"/>
              <a:ext cx="750570" cy="83820"/>
            </a:xfrm>
            <a:custGeom>
              <a:avLst/>
              <a:gdLst/>
              <a:ahLst/>
              <a:cxnLst/>
              <a:rect l="l" t="t" r="r" b="b"/>
              <a:pathLst>
                <a:path w="750570" h="83820">
                  <a:moveTo>
                    <a:pt x="750100" y="83438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7639" y="4389765"/>
              <a:ext cx="913593" cy="3150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4673" y="4462601"/>
              <a:ext cx="739140" cy="113664"/>
            </a:xfrm>
            <a:custGeom>
              <a:avLst/>
              <a:gdLst/>
              <a:ahLst/>
              <a:cxnLst/>
              <a:rect l="l" t="t" r="r" b="b"/>
              <a:pathLst>
                <a:path w="739139" h="113664">
                  <a:moveTo>
                    <a:pt x="738818" y="0"/>
                  </a:moveTo>
                  <a:lnTo>
                    <a:pt x="0" y="113078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5613" y="4515778"/>
              <a:ext cx="756077" cy="8663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670873" y="4575678"/>
              <a:ext cx="570230" cy="683895"/>
            </a:xfrm>
            <a:custGeom>
              <a:avLst/>
              <a:gdLst/>
              <a:ahLst/>
              <a:cxnLst/>
              <a:rect l="l" t="t" r="r" b="b"/>
              <a:pathLst>
                <a:path w="570229" h="683895">
                  <a:moveTo>
                    <a:pt x="570059" y="683616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7182" y="5256104"/>
              <a:ext cx="866338" cy="6615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29570" y="5330637"/>
              <a:ext cx="676910" cy="464820"/>
            </a:xfrm>
            <a:custGeom>
              <a:avLst/>
              <a:gdLst/>
              <a:ahLst/>
              <a:cxnLst/>
              <a:rect l="l" t="t" r="r" b="b"/>
              <a:pathLst>
                <a:path w="676910" h="464820">
                  <a:moveTo>
                    <a:pt x="676465" y="464389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5677" y="4374014"/>
              <a:ext cx="787580" cy="100810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297760" y="4441142"/>
              <a:ext cx="596265" cy="818515"/>
            </a:xfrm>
            <a:custGeom>
              <a:avLst/>
              <a:gdLst/>
              <a:ahLst/>
              <a:cxnLst/>
              <a:rect l="l" t="t" r="r" b="b"/>
              <a:pathLst>
                <a:path w="596264" h="818514">
                  <a:moveTo>
                    <a:pt x="0" y="818152"/>
                  </a:moveTo>
                  <a:lnTo>
                    <a:pt x="595758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5875" y="5193097"/>
              <a:ext cx="708822" cy="8190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90885" y="5259292"/>
              <a:ext cx="507365" cy="629920"/>
            </a:xfrm>
            <a:custGeom>
              <a:avLst/>
              <a:gdLst/>
              <a:ahLst/>
              <a:cxnLst/>
              <a:rect l="l" t="t" r="r" b="b"/>
              <a:pathLst>
                <a:path w="507364" h="629920">
                  <a:moveTo>
                    <a:pt x="506874" y="0"/>
                  </a:moveTo>
                  <a:lnTo>
                    <a:pt x="0" y="62987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8488" y="4641792"/>
              <a:ext cx="315032" cy="102385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893519" y="4698875"/>
              <a:ext cx="113030" cy="860425"/>
            </a:xfrm>
            <a:custGeom>
              <a:avLst/>
              <a:gdLst/>
              <a:ahLst/>
              <a:cxnLst/>
              <a:rect l="l" t="t" r="r" b="b"/>
              <a:pathLst>
                <a:path w="113029" h="860425">
                  <a:moveTo>
                    <a:pt x="112516" y="859879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089254" y="5113674"/>
            <a:ext cx="1835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46769" y="5297443"/>
            <a:ext cx="142240" cy="26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50" dirty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697100" y="3515517"/>
            <a:ext cx="511809" cy="504825"/>
            <a:chOff x="3260185" y="4188994"/>
            <a:chExt cx="511809" cy="504825"/>
          </a:xfrm>
        </p:grpSpPr>
        <p:sp>
          <p:nvSpPr>
            <p:cNvPr id="44" name="object 44"/>
            <p:cNvSpPr/>
            <p:nvPr/>
          </p:nvSpPr>
          <p:spPr>
            <a:xfrm>
              <a:off x="3276060" y="4204869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1"/>
                  </a:lnTo>
                  <a:lnTo>
                    <a:pt x="40992" y="104169"/>
                  </a:lnTo>
                  <a:lnTo>
                    <a:pt x="18862" y="144304"/>
                  </a:lnTo>
                  <a:lnTo>
                    <a:pt x="4876" y="188655"/>
                  </a:lnTo>
                  <a:lnTo>
                    <a:pt x="0" y="236273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2" y="368375"/>
                  </a:lnTo>
                  <a:lnTo>
                    <a:pt x="70301" y="403343"/>
                  </a:lnTo>
                  <a:lnTo>
                    <a:pt x="105823" y="432195"/>
                  </a:lnTo>
                  <a:lnTo>
                    <a:pt x="146595" y="453980"/>
                  </a:lnTo>
                  <a:lnTo>
                    <a:pt x="191651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5" y="432195"/>
                  </a:lnTo>
                  <a:lnTo>
                    <a:pt x="409748" y="403343"/>
                  </a:lnTo>
                  <a:lnTo>
                    <a:pt x="439057" y="368375"/>
                  </a:lnTo>
                  <a:lnTo>
                    <a:pt x="461187" y="328241"/>
                  </a:lnTo>
                  <a:lnTo>
                    <a:pt x="475173" y="283890"/>
                  </a:lnTo>
                  <a:lnTo>
                    <a:pt x="480049" y="236273"/>
                  </a:lnTo>
                  <a:lnTo>
                    <a:pt x="475173" y="188655"/>
                  </a:lnTo>
                  <a:lnTo>
                    <a:pt x="461187" y="144304"/>
                  </a:lnTo>
                  <a:lnTo>
                    <a:pt x="439057" y="104169"/>
                  </a:lnTo>
                  <a:lnTo>
                    <a:pt x="409748" y="69201"/>
                  </a:lnTo>
                  <a:lnTo>
                    <a:pt x="374225" y="40351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76060" y="4204869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781283" y="3537591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2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033202" y="3460478"/>
            <a:ext cx="511809" cy="504825"/>
            <a:chOff x="1596287" y="4133955"/>
            <a:chExt cx="511809" cy="504825"/>
          </a:xfrm>
        </p:grpSpPr>
        <p:sp>
          <p:nvSpPr>
            <p:cNvPr id="48" name="object 48"/>
            <p:cNvSpPr/>
            <p:nvPr/>
          </p:nvSpPr>
          <p:spPr>
            <a:xfrm>
              <a:off x="1612162" y="414983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2" y="4800"/>
                  </a:lnTo>
                  <a:lnTo>
                    <a:pt x="146597" y="18567"/>
                  </a:lnTo>
                  <a:lnTo>
                    <a:pt x="105825" y="40351"/>
                  </a:lnTo>
                  <a:lnTo>
                    <a:pt x="70302" y="69202"/>
                  </a:lnTo>
                  <a:lnTo>
                    <a:pt x="40993" y="104170"/>
                  </a:lnTo>
                  <a:lnTo>
                    <a:pt x="18862" y="144304"/>
                  </a:lnTo>
                  <a:lnTo>
                    <a:pt x="4876" y="188655"/>
                  </a:lnTo>
                  <a:lnTo>
                    <a:pt x="0" y="236272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3" y="368376"/>
                  </a:lnTo>
                  <a:lnTo>
                    <a:pt x="70302" y="403344"/>
                  </a:lnTo>
                  <a:lnTo>
                    <a:pt x="105825" y="432195"/>
                  </a:lnTo>
                  <a:lnTo>
                    <a:pt x="146597" y="453980"/>
                  </a:lnTo>
                  <a:lnTo>
                    <a:pt x="191652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5" y="432195"/>
                  </a:lnTo>
                  <a:lnTo>
                    <a:pt x="409748" y="403344"/>
                  </a:lnTo>
                  <a:lnTo>
                    <a:pt x="439057" y="368376"/>
                  </a:lnTo>
                  <a:lnTo>
                    <a:pt x="461187" y="328241"/>
                  </a:lnTo>
                  <a:lnTo>
                    <a:pt x="475173" y="283890"/>
                  </a:lnTo>
                  <a:lnTo>
                    <a:pt x="480049" y="236272"/>
                  </a:lnTo>
                  <a:lnTo>
                    <a:pt x="475173" y="188655"/>
                  </a:lnTo>
                  <a:lnTo>
                    <a:pt x="461187" y="144304"/>
                  </a:lnTo>
                  <a:lnTo>
                    <a:pt x="439057" y="104170"/>
                  </a:lnTo>
                  <a:lnTo>
                    <a:pt x="409748" y="69202"/>
                  </a:lnTo>
                  <a:lnTo>
                    <a:pt x="374225" y="40351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12162" y="414983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1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1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131103" y="3501453"/>
            <a:ext cx="32321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200" spc="15" dirty="0">
                <a:latin typeface="Arial"/>
                <a:cs typeface="Arial"/>
              </a:rPr>
              <a:t>s</a:t>
            </a:r>
            <a:r>
              <a:rPr sz="2175" spc="22" baseline="-21072" dirty="0">
                <a:latin typeface="Arial"/>
                <a:cs typeface="Arial"/>
              </a:rPr>
              <a:t>1</a:t>
            </a:r>
            <a:endParaRPr sz="2175" baseline="-21072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681767" y="4963535"/>
            <a:ext cx="511809" cy="504825"/>
            <a:chOff x="3244852" y="5637012"/>
            <a:chExt cx="511809" cy="504825"/>
          </a:xfrm>
        </p:grpSpPr>
        <p:sp>
          <p:nvSpPr>
            <p:cNvPr id="52" name="object 52"/>
            <p:cNvSpPr/>
            <p:nvPr/>
          </p:nvSpPr>
          <p:spPr>
            <a:xfrm>
              <a:off x="3260727" y="5652887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2" y="4800"/>
                  </a:lnTo>
                  <a:lnTo>
                    <a:pt x="146597" y="18567"/>
                  </a:lnTo>
                  <a:lnTo>
                    <a:pt x="105825" y="40351"/>
                  </a:lnTo>
                  <a:lnTo>
                    <a:pt x="70302" y="69203"/>
                  </a:lnTo>
                  <a:lnTo>
                    <a:pt x="40993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3" y="368377"/>
                  </a:lnTo>
                  <a:lnTo>
                    <a:pt x="70302" y="403345"/>
                  </a:lnTo>
                  <a:lnTo>
                    <a:pt x="105825" y="432196"/>
                  </a:lnTo>
                  <a:lnTo>
                    <a:pt x="146597" y="453981"/>
                  </a:lnTo>
                  <a:lnTo>
                    <a:pt x="191652" y="467748"/>
                  </a:lnTo>
                  <a:lnTo>
                    <a:pt x="240024" y="472548"/>
                  </a:lnTo>
                  <a:lnTo>
                    <a:pt x="288398" y="467748"/>
                  </a:lnTo>
                  <a:lnTo>
                    <a:pt x="333454" y="453981"/>
                  </a:lnTo>
                  <a:lnTo>
                    <a:pt x="374226" y="432196"/>
                  </a:lnTo>
                  <a:lnTo>
                    <a:pt x="409749" y="403345"/>
                  </a:lnTo>
                  <a:lnTo>
                    <a:pt x="439058" y="368377"/>
                  </a:lnTo>
                  <a:lnTo>
                    <a:pt x="461188" y="328243"/>
                  </a:lnTo>
                  <a:lnTo>
                    <a:pt x="475174" y="283892"/>
                  </a:lnTo>
                  <a:lnTo>
                    <a:pt x="480051" y="236275"/>
                  </a:lnTo>
                  <a:lnTo>
                    <a:pt x="475174" y="188657"/>
                  </a:lnTo>
                  <a:lnTo>
                    <a:pt x="461188" y="144306"/>
                  </a:lnTo>
                  <a:lnTo>
                    <a:pt x="439058" y="104171"/>
                  </a:lnTo>
                  <a:lnTo>
                    <a:pt x="409749" y="69203"/>
                  </a:lnTo>
                  <a:lnTo>
                    <a:pt x="374226" y="40351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60727" y="5652887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765951" y="4985612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4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074532" y="3536972"/>
            <a:ext cx="511809" cy="504825"/>
            <a:chOff x="5637617" y="4210449"/>
            <a:chExt cx="511809" cy="504825"/>
          </a:xfrm>
        </p:grpSpPr>
        <p:sp>
          <p:nvSpPr>
            <p:cNvPr id="56" name="object 56"/>
            <p:cNvSpPr/>
            <p:nvPr/>
          </p:nvSpPr>
          <p:spPr>
            <a:xfrm>
              <a:off x="5653492" y="4226325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2" y="4800"/>
                  </a:lnTo>
                  <a:lnTo>
                    <a:pt x="146597" y="18567"/>
                  </a:lnTo>
                  <a:lnTo>
                    <a:pt x="105825" y="40352"/>
                  </a:lnTo>
                  <a:lnTo>
                    <a:pt x="70302" y="69204"/>
                  </a:lnTo>
                  <a:lnTo>
                    <a:pt x="40993" y="104172"/>
                  </a:lnTo>
                  <a:lnTo>
                    <a:pt x="18862" y="144307"/>
                  </a:lnTo>
                  <a:lnTo>
                    <a:pt x="4876" y="188658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3" y="368377"/>
                  </a:lnTo>
                  <a:lnTo>
                    <a:pt x="70302" y="403345"/>
                  </a:lnTo>
                  <a:lnTo>
                    <a:pt x="105825" y="432196"/>
                  </a:lnTo>
                  <a:lnTo>
                    <a:pt x="146597" y="453980"/>
                  </a:lnTo>
                  <a:lnTo>
                    <a:pt x="191652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7" y="432196"/>
                  </a:lnTo>
                  <a:lnTo>
                    <a:pt x="409750" y="403345"/>
                  </a:lnTo>
                  <a:lnTo>
                    <a:pt x="439060" y="368377"/>
                  </a:lnTo>
                  <a:lnTo>
                    <a:pt x="461190" y="328243"/>
                  </a:lnTo>
                  <a:lnTo>
                    <a:pt x="475177" y="283892"/>
                  </a:lnTo>
                  <a:lnTo>
                    <a:pt x="480053" y="236275"/>
                  </a:lnTo>
                  <a:lnTo>
                    <a:pt x="475177" y="188658"/>
                  </a:lnTo>
                  <a:lnTo>
                    <a:pt x="461190" y="144307"/>
                  </a:lnTo>
                  <a:lnTo>
                    <a:pt x="439060" y="104172"/>
                  </a:lnTo>
                  <a:lnTo>
                    <a:pt x="409750" y="69204"/>
                  </a:lnTo>
                  <a:lnTo>
                    <a:pt x="374227" y="40352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53492" y="4226324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158719" y="3559049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8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187050" y="4869402"/>
            <a:ext cx="511809" cy="504825"/>
            <a:chOff x="5750135" y="5542879"/>
            <a:chExt cx="511809" cy="504825"/>
          </a:xfrm>
        </p:grpSpPr>
        <p:sp>
          <p:nvSpPr>
            <p:cNvPr id="60" name="object 60"/>
            <p:cNvSpPr/>
            <p:nvPr/>
          </p:nvSpPr>
          <p:spPr>
            <a:xfrm>
              <a:off x="5766010" y="5558754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2"/>
                  </a:lnTo>
                  <a:lnTo>
                    <a:pt x="40992" y="104170"/>
                  </a:lnTo>
                  <a:lnTo>
                    <a:pt x="18862" y="144304"/>
                  </a:lnTo>
                  <a:lnTo>
                    <a:pt x="4876" y="188655"/>
                  </a:lnTo>
                  <a:lnTo>
                    <a:pt x="0" y="236272"/>
                  </a:lnTo>
                  <a:lnTo>
                    <a:pt x="4876" y="283890"/>
                  </a:lnTo>
                  <a:lnTo>
                    <a:pt x="18862" y="328242"/>
                  </a:lnTo>
                  <a:lnTo>
                    <a:pt x="40992" y="368377"/>
                  </a:lnTo>
                  <a:lnTo>
                    <a:pt x="70301" y="403345"/>
                  </a:lnTo>
                  <a:lnTo>
                    <a:pt x="105823" y="432196"/>
                  </a:lnTo>
                  <a:lnTo>
                    <a:pt x="146595" y="453980"/>
                  </a:lnTo>
                  <a:lnTo>
                    <a:pt x="191651" y="467748"/>
                  </a:lnTo>
                  <a:lnTo>
                    <a:pt x="240024" y="472548"/>
                  </a:lnTo>
                  <a:lnTo>
                    <a:pt x="288398" y="467748"/>
                  </a:lnTo>
                  <a:lnTo>
                    <a:pt x="333453" y="453980"/>
                  </a:lnTo>
                  <a:lnTo>
                    <a:pt x="374225" y="432196"/>
                  </a:lnTo>
                  <a:lnTo>
                    <a:pt x="409748" y="403345"/>
                  </a:lnTo>
                  <a:lnTo>
                    <a:pt x="439057" y="368377"/>
                  </a:lnTo>
                  <a:lnTo>
                    <a:pt x="461187" y="328242"/>
                  </a:lnTo>
                  <a:lnTo>
                    <a:pt x="475173" y="283890"/>
                  </a:lnTo>
                  <a:lnTo>
                    <a:pt x="480049" y="236272"/>
                  </a:lnTo>
                  <a:lnTo>
                    <a:pt x="475173" y="188655"/>
                  </a:lnTo>
                  <a:lnTo>
                    <a:pt x="461187" y="144304"/>
                  </a:lnTo>
                  <a:lnTo>
                    <a:pt x="439057" y="104170"/>
                  </a:lnTo>
                  <a:lnTo>
                    <a:pt x="409748" y="69202"/>
                  </a:lnTo>
                  <a:lnTo>
                    <a:pt x="374225" y="40351"/>
                  </a:lnTo>
                  <a:lnTo>
                    <a:pt x="333453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66010" y="5558754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271233" y="4891479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9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459480" y="4311718"/>
            <a:ext cx="511809" cy="504825"/>
            <a:chOff x="5022565" y="4985195"/>
            <a:chExt cx="511809" cy="504825"/>
          </a:xfrm>
        </p:grpSpPr>
        <p:sp>
          <p:nvSpPr>
            <p:cNvPr id="64" name="object 64"/>
            <p:cNvSpPr/>
            <p:nvPr/>
          </p:nvSpPr>
          <p:spPr>
            <a:xfrm>
              <a:off x="5038440" y="500107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6" y="18567"/>
                  </a:lnTo>
                  <a:lnTo>
                    <a:pt x="105824" y="40351"/>
                  </a:lnTo>
                  <a:lnTo>
                    <a:pt x="70301" y="69203"/>
                  </a:lnTo>
                  <a:lnTo>
                    <a:pt x="40992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3"/>
                  </a:lnTo>
                  <a:lnTo>
                    <a:pt x="18862" y="328244"/>
                  </a:lnTo>
                  <a:lnTo>
                    <a:pt x="40992" y="368378"/>
                  </a:lnTo>
                  <a:lnTo>
                    <a:pt x="70301" y="403346"/>
                  </a:lnTo>
                  <a:lnTo>
                    <a:pt x="105824" y="432197"/>
                  </a:lnTo>
                  <a:lnTo>
                    <a:pt x="146596" y="453981"/>
                  </a:lnTo>
                  <a:lnTo>
                    <a:pt x="191651" y="467748"/>
                  </a:lnTo>
                  <a:lnTo>
                    <a:pt x="240024" y="472549"/>
                  </a:lnTo>
                  <a:lnTo>
                    <a:pt x="288398" y="467748"/>
                  </a:lnTo>
                  <a:lnTo>
                    <a:pt x="333453" y="453981"/>
                  </a:lnTo>
                  <a:lnTo>
                    <a:pt x="374225" y="432197"/>
                  </a:lnTo>
                  <a:lnTo>
                    <a:pt x="409748" y="403346"/>
                  </a:lnTo>
                  <a:lnTo>
                    <a:pt x="439058" y="368378"/>
                  </a:lnTo>
                  <a:lnTo>
                    <a:pt x="461188" y="328244"/>
                  </a:lnTo>
                  <a:lnTo>
                    <a:pt x="475174" y="283893"/>
                  </a:lnTo>
                  <a:lnTo>
                    <a:pt x="480051" y="236275"/>
                  </a:lnTo>
                  <a:lnTo>
                    <a:pt x="475174" y="188657"/>
                  </a:lnTo>
                  <a:lnTo>
                    <a:pt x="461188" y="144306"/>
                  </a:lnTo>
                  <a:lnTo>
                    <a:pt x="439058" y="104171"/>
                  </a:lnTo>
                  <a:lnTo>
                    <a:pt x="409748" y="69203"/>
                  </a:lnTo>
                  <a:lnTo>
                    <a:pt x="374225" y="40351"/>
                  </a:lnTo>
                  <a:lnTo>
                    <a:pt x="333453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38440" y="500107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1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1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543664" y="4333795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6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855666" y="3650050"/>
            <a:ext cx="511809" cy="1751964"/>
            <a:chOff x="4418751" y="4323528"/>
            <a:chExt cx="511809" cy="1751964"/>
          </a:xfrm>
        </p:grpSpPr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5613" y="4500027"/>
              <a:ext cx="252025" cy="1575161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70875" y="4553174"/>
              <a:ext cx="60325" cy="1419860"/>
            </a:xfrm>
            <a:custGeom>
              <a:avLst/>
              <a:gdLst/>
              <a:ahLst/>
              <a:cxnLst/>
              <a:rect l="l" t="t" r="r" b="b"/>
              <a:pathLst>
                <a:path w="60325" h="1419860">
                  <a:moveTo>
                    <a:pt x="60029" y="1419429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34626" y="433940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3"/>
                  </a:lnTo>
                  <a:lnTo>
                    <a:pt x="40992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2" y="368377"/>
                  </a:lnTo>
                  <a:lnTo>
                    <a:pt x="70301" y="403345"/>
                  </a:lnTo>
                  <a:lnTo>
                    <a:pt x="105823" y="432196"/>
                  </a:lnTo>
                  <a:lnTo>
                    <a:pt x="146595" y="453980"/>
                  </a:lnTo>
                  <a:lnTo>
                    <a:pt x="191651" y="467747"/>
                  </a:lnTo>
                  <a:lnTo>
                    <a:pt x="240024" y="472547"/>
                  </a:lnTo>
                  <a:lnTo>
                    <a:pt x="288397" y="467747"/>
                  </a:lnTo>
                  <a:lnTo>
                    <a:pt x="333452" y="453980"/>
                  </a:lnTo>
                  <a:lnTo>
                    <a:pt x="374223" y="432196"/>
                  </a:lnTo>
                  <a:lnTo>
                    <a:pt x="409746" y="403345"/>
                  </a:lnTo>
                  <a:lnTo>
                    <a:pt x="439055" y="368377"/>
                  </a:lnTo>
                  <a:lnTo>
                    <a:pt x="461185" y="328243"/>
                  </a:lnTo>
                  <a:lnTo>
                    <a:pt x="475170" y="283892"/>
                  </a:lnTo>
                  <a:lnTo>
                    <a:pt x="480047" y="236275"/>
                  </a:lnTo>
                  <a:lnTo>
                    <a:pt x="475170" y="188657"/>
                  </a:lnTo>
                  <a:lnTo>
                    <a:pt x="461185" y="144306"/>
                  </a:lnTo>
                  <a:lnTo>
                    <a:pt x="439055" y="104171"/>
                  </a:lnTo>
                  <a:lnTo>
                    <a:pt x="409746" y="69203"/>
                  </a:lnTo>
                  <a:lnTo>
                    <a:pt x="374223" y="40351"/>
                  </a:lnTo>
                  <a:lnTo>
                    <a:pt x="333452" y="18567"/>
                  </a:lnTo>
                  <a:lnTo>
                    <a:pt x="288397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34626" y="433940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965250" y="3672128"/>
            <a:ext cx="1835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122765" y="3855897"/>
            <a:ext cx="142240" cy="26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50" dirty="0">
                <a:latin typeface="Arial"/>
                <a:cs typeface="Arial"/>
              </a:rPr>
              <a:t>7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911919" y="5046975"/>
            <a:ext cx="511809" cy="504825"/>
            <a:chOff x="4475004" y="5720452"/>
            <a:chExt cx="511809" cy="504825"/>
          </a:xfrm>
        </p:grpSpPr>
        <p:sp>
          <p:nvSpPr>
            <p:cNvPr id="75" name="object 75"/>
            <p:cNvSpPr/>
            <p:nvPr/>
          </p:nvSpPr>
          <p:spPr>
            <a:xfrm>
              <a:off x="4490879" y="5736327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3"/>
                  </a:lnTo>
                  <a:lnTo>
                    <a:pt x="40992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2" y="368377"/>
                  </a:lnTo>
                  <a:lnTo>
                    <a:pt x="70301" y="403345"/>
                  </a:lnTo>
                  <a:lnTo>
                    <a:pt x="105823" y="432196"/>
                  </a:lnTo>
                  <a:lnTo>
                    <a:pt x="146595" y="453980"/>
                  </a:lnTo>
                  <a:lnTo>
                    <a:pt x="191651" y="467748"/>
                  </a:lnTo>
                  <a:lnTo>
                    <a:pt x="240024" y="472548"/>
                  </a:lnTo>
                  <a:lnTo>
                    <a:pt x="288397" y="467748"/>
                  </a:lnTo>
                  <a:lnTo>
                    <a:pt x="333452" y="453980"/>
                  </a:lnTo>
                  <a:lnTo>
                    <a:pt x="374224" y="432196"/>
                  </a:lnTo>
                  <a:lnTo>
                    <a:pt x="409747" y="403345"/>
                  </a:lnTo>
                  <a:lnTo>
                    <a:pt x="439056" y="368377"/>
                  </a:lnTo>
                  <a:lnTo>
                    <a:pt x="461187" y="328243"/>
                  </a:lnTo>
                  <a:lnTo>
                    <a:pt x="475173" y="283892"/>
                  </a:lnTo>
                  <a:lnTo>
                    <a:pt x="480049" y="236275"/>
                  </a:lnTo>
                  <a:lnTo>
                    <a:pt x="475173" y="188657"/>
                  </a:lnTo>
                  <a:lnTo>
                    <a:pt x="461187" y="144306"/>
                  </a:lnTo>
                  <a:lnTo>
                    <a:pt x="439056" y="104171"/>
                  </a:lnTo>
                  <a:lnTo>
                    <a:pt x="409747" y="69203"/>
                  </a:lnTo>
                  <a:lnTo>
                    <a:pt x="374224" y="40351"/>
                  </a:lnTo>
                  <a:lnTo>
                    <a:pt x="333452" y="18567"/>
                  </a:lnTo>
                  <a:lnTo>
                    <a:pt x="288397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90879" y="5736327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996102" y="5069052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5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129983" y="3669033"/>
            <a:ext cx="3890645" cy="1874520"/>
            <a:chOff x="1693068" y="4342511"/>
            <a:chExt cx="3890645" cy="1874520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3068" y="4421267"/>
              <a:ext cx="834835" cy="83483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988961" y="4693642"/>
              <a:ext cx="441325" cy="443865"/>
            </a:xfrm>
            <a:custGeom>
              <a:avLst/>
              <a:gdLst/>
              <a:ahLst/>
              <a:cxnLst/>
              <a:rect l="l" t="t" r="r" b="b"/>
              <a:pathLst>
                <a:path w="441325" h="443864">
                  <a:moveTo>
                    <a:pt x="440708" y="443346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5902" y="4660384"/>
              <a:ext cx="215055" cy="21548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66337" y="5429371"/>
              <a:ext cx="834835" cy="78758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167990" y="5493466"/>
              <a:ext cx="443230" cy="394970"/>
            </a:xfrm>
            <a:custGeom>
              <a:avLst/>
              <a:gdLst/>
              <a:ahLst/>
              <a:cxnLst/>
              <a:rect l="l" t="t" r="r" b="b"/>
              <a:pathLst>
                <a:path w="443230" h="394970">
                  <a:moveTo>
                    <a:pt x="443197" y="0"/>
                  </a:moveTo>
                  <a:lnTo>
                    <a:pt x="0" y="394524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2965" y="5708413"/>
              <a:ext cx="219059" cy="21075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95681" y="4342511"/>
              <a:ext cx="724574" cy="74032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895935" y="4609910"/>
              <a:ext cx="325755" cy="354965"/>
            </a:xfrm>
            <a:custGeom>
              <a:avLst/>
              <a:gdLst/>
              <a:ahLst/>
              <a:cxnLst/>
              <a:rect l="l" t="t" r="r" b="b"/>
              <a:pathLst>
                <a:path w="325755" h="354964">
                  <a:moveTo>
                    <a:pt x="0" y="354341"/>
                  </a:moveTo>
                  <a:lnTo>
                    <a:pt x="325635" y="0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41241" y="4575384"/>
              <a:ext cx="212056" cy="21809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37445" y="5240353"/>
              <a:ext cx="693071" cy="67731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8376" y="5315635"/>
              <a:ext cx="303530" cy="276225"/>
            </a:xfrm>
            <a:custGeom>
              <a:avLst/>
              <a:gdLst/>
              <a:ahLst/>
              <a:cxnLst/>
              <a:rect l="l" t="t" r="r" b="b"/>
              <a:pathLst>
                <a:path w="303529" h="276225">
                  <a:moveTo>
                    <a:pt x="0" y="0"/>
                  </a:moveTo>
                  <a:lnTo>
                    <a:pt x="302987" y="275603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47640" y="5411146"/>
              <a:ext cx="218411" cy="21164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93523" y="5602641"/>
              <a:ext cx="1055358" cy="535555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770781" y="5751331"/>
              <a:ext cx="666750" cy="85725"/>
            </a:xfrm>
            <a:custGeom>
              <a:avLst/>
              <a:gdLst/>
              <a:ahLst/>
              <a:cxnLst/>
              <a:rect l="l" t="t" r="r" b="b"/>
              <a:pathLst>
                <a:path w="666750" h="85725">
                  <a:moveTo>
                    <a:pt x="0" y="0"/>
                  </a:moveTo>
                  <a:lnTo>
                    <a:pt x="666250" y="85581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62252" y="5713398"/>
              <a:ext cx="221287" cy="21110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06398" y="5287606"/>
              <a:ext cx="677319" cy="70882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007569" y="5564044"/>
              <a:ext cx="280670" cy="303530"/>
            </a:xfrm>
            <a:custGeom>
              <a:avLst/>
              <a:gdLst/>
              <a:ahLst/>
              <a:cxnLst/>
              <a:rect l="l" t="t" r="r" b="b"/>
              <a:pathLst>
                <a:path w="280670" h="303529">
                  <a:moveTo>
                    <a:pt x="0" y="303238"/>
                  </a:moveTo>
                  <a:lnTo>
                    <a:pt x="280252" y="0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07361" y="5529609"/>
              <a:ext cx="212286" cy="21791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83261" y="4547282"/>
              <a:ext cx="1071109" cy="138614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685807" y="4608213"/>
              <a:ext cx="875665" cy="1197610"/>
            </a:xfrm>
            <a:custGeom>
              <a:avLst/>
              <a:gdLst/>
              <a:ahLst/>
              <a:cxnLst/>
              <a:rect l="l" t="t" r="r" b="b"/>
              <a:pathLst>
                <a:path w="875664" h="1197610">
                  <a:moveTo>
                    <a:pt x="875373" y="1197317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7823965" y="3968313"/>
            <a:ext cx="835025" cy="535940"/>
            <a:chOff x="6387050" y="4641791"/>
            <a:chExt cx="835025" cy="535940"/>
          </a:xfrm>
        </p:grpSpPr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87050" y="4641791"/>
              <a:ext cx="834835" cy="53555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467800" y="4880224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4361" y="0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46958" y="4774090"/>
              <a:ext cx="212096" cy="212270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7823965" y="4551123"/>
            <a:ext cx="835025" cy="535940"/>
            <a:chOff x="6387050" y="5224601"/>
            <a:chExt cx="835025" cy="535940"/>
          </a:xfrm>
        </p:grpSpPr>
        <p:pic>
          <p:nvPicPr>
            <p:cNvPr id="104" name="object 10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87050" y="5224601"/>
              <a:ext cx="834835" cy="53555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467800" y="5464040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4361" y="0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46958" y="5357904"/>
              <a:ext cx="212096" cy="212270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8406216" y="3715808"/>
            <a:ext cx="781685" cy="1226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5"/>
              </a:spcBef>
            </a:pPr>
            <a:r>
              <a:rPr sz="2950" spc="15" dirty="0">
                <a:latin typeface="Arial"/>
                <a:cs typeface="Arial"/>
              </a:rPr>
              <a:t>BFS </a:t>
            </a:r>
            <a:r>
              <a:rPr sz="2950" spc="-80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D</a:t>
            </a:r>
            <a:r>
              <a:rPr sz="2950" spc="10" dirty="0">
                <a:latin typeface="Arial"/>
                <a:cs typeface="Arial"/>
              </a:rPr>
              <a:t>F</a:t>
            </a:r>
            <a:r>
              <a:rPr sz="2950" spc="15" dirty="0">
                <a:latin typeface="Arial"/>
                <a:cs typeface="Arial"/>
              </a:rPr>
              <a:t>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176" y="350400"/>
            <a:ext cx="7690104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38200" y="1125605"/>
            <a:ext cx="10515600" cy="1208087"/>
          </a:xfrm>
          <a:prstGeom prst="rect">
            <a:avLst/>
          </a:prstGeom>
        </p:spPr>
        <p:txBody>
          <a:bodyPr vert="horz" wrap="square" lIns="0" tIns="103505" rIns="0" bIns="0" rtlCol="0" anchor="ctr">
            <a:spAutoFit/>
          </a:bodyPr>
          <a:lstStyle/>
          <a:p>
            <a:pPr marL="369570" marR="5080">
              <a:lnSpc>
                <a:spcPts val="4300"/>
              </a:lnSpc>
              <a:spcBef>
                <a:spcPts val="215"/>
              </a:spcBef>
            </a:pPr>
            <a:r>
              <a:rPr sz="3600" spc="-5" dirty="0">
                <a:solidFill>
                  <a:srgbClr val="C00000"/>
                </a:solidFill>
              </a:rPr>
              <a:t>Goal: </a:t>
            </a:r>
            <a:r>
              <a:rPr sz="3600" spc="-25" dirty="0">
                <a:solidFill>
                  <a:srgbClr val="000000"/>
                </a:solidFill>
              </a:rPr>
              <a:t>Efficient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20" dirty="0">
                <a:solidFill>
                  <a:srgbClr val="000000"/>
                </a:solidFill>
              </a:rPr>
              <a:t>task-independent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30">
                <a:solidFill>
                  <a:srgbClr val="000000"/>
                </a:solidFill>
              </a:rPr>
              <a:t>feature </a:t>
            </a:r>
            <a:r>
              <a:rPr sz="3600" spc="-5">
                <a:solidFill>
                  <a:srgbClr val="000000"/>
                </a:solidFill>
              </a:rPr>
              <a:t>learning</a:t>
            </a:r>
            <a:r>
              <a:rPr sz="3600" spc="-10">
                <a:solidFill>
                  <a:srgbClr val="000000"/>
                </a:solidFill>
              </a:rPr>
              <a:t> </a:t>
            </a:r>
            <a:r>
              <a:rPr sz="3600" spc="-30" dirty="0">
                <a:solidFill>
                  <a:srgbClr val="000000"/>
                </a:solidFill>
              </a:rPr>
              <a:t>for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machine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learning</a:t>
            </a:r>
            <a:r>
              <a:rPr sz="3600" spc="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with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graphs!</a:t>
            </a:r>
            <a:endParaRPr sz="36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07252" y="3808300"/>
          <a:ext cx="3158488" cy="4225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552953" y="3969273"/>
            <a:ext cx="2660650" cy="114300"/>
          </a:xfrm>
          <a:custGeom>
            <a:avLst/>
            <a:gdLst/>
            <a:ahLst/>
            <a:cxnLst/>
            <a:rect l="l" t="t" r="r" b="b"/>
            <a:pathLst>
              <a:path w="2660650" h="114300">
                <a:moveTo>
                  <a:pt x="2622973" y="38016"/>
                </a:moveTo>
                <a:lnTo>
                  <a:pt x="2565317" y="38016"/>
                </a:lnTo>
                <a:lnTo>
                  <a:pt x="2572739" y="39481"/>
                </a:lnTo>
                <a:lnTo>
                  <a:pt x="2578812" y="43537"/>
                </a:lnTo>
                <a:lnTo>
                  <a:pt x="2582921" y="49575"/>
                </a:lnTo>
                <a:lnTo>
                  <a:pt x="2584451" y="56983"/>
                </a:lnTo>
                <a:lnTo>
                  <a:pt x="2582986" y="64405"/>
                </a:lnTo>
                <a:lnTo>
                  <a:pt x="2578930" y="70478"/>
                </a:lnTo>
                <a:lnTo>
                  <a:pt x="2572893" y="74586"/>
                </a:lnTo>
                <a:lnTo>
                  <a:pt x="2565485" y="76116"/>
                </a:lnTo>
                <a:lnTo>
                  <a:pt x="2546435" y="76199"/>
                </a:lnTo>
                <a:lnTo>
                  <a:pt x="2546602" y="114300"/>
                </a:lnTo>
                <a:lnTo>
                  <a:pt x="2660651" y="56649"/>
                </a:lnTo>
                <a:lnTo>
                  <a:pt x="2622973" y="38016"/>
                </a:lnTo>
                <a:close/>
              </a:path>
              <a:path w="2660650" h="114300">
                <a:moveTo>
                  <a:pt x="2546269" y="38099"/>
                </a:moveTo>
                <a:lnTo>
                  <a:pt x="18967" y="49162"/>
                </a:lnTo>
                <a:lnTo>
                  <a:pt x="0" y="68295"/>
                </a:lnTo>
                <a:lnTo>
                  <a:pt x="1530" y="75704"/>
                </a:lnTo>
                <a:lnTo>
                  <a:pt x="5639" y="81742"/>
                </a:lnTo>
                <a:lnTo>
                  <a:pt x="11712" y="85798"/>
                </a:lnTo>
                <a:lnTo>
                  <a:pt x="19133" y="87262"/>
                </a:lnTo>
                <a:lnTo>
                  <a:pt x="2546435" y="76199"/>
                </a:lnTo>
                <a:lnTo>
                  <a:pt x="2546269" y="38099"/>
                </a:lnTo>
                <a:close/>
              </a:path>
              <a:path w="2660650" h="114300">
                <a:moveTo>
                  <a:pt x="2565317" y="38016"/>
                </a:moveTo>
                <a:lnTo>
                  <a:pt x="2546269" y="38099"/>
                </a:lnTo>
                <a:lnTo>
                  <a:pt x="2546435" y="76199"/>
                </a:lnTo>
                <a:lnTo>
                  <a:pt x="2565485" y="76116"/>
                </a:lnTo>
                <a:lnTo>
                  <a:pt x="2572893" y="74586"/>
                </a:lnTo>
                <a:lnTo>
                  <a:pt x="2578930" y="70478"/>
                </a:lnTo>
                <a:lnTo>
                  <a:pt x="2582986" y="64405"/>
                </a:lnTo>
                <a:lnTo>
                  <a:pt x="2584451" y="56983"/>
                </a:lnTo>
                <a:lnTo>
                  <a:pt x="2582921" y="49575"/>
                </a:lnTo>
                <a:lnTo>
                  <a:pt x="2578812" y="43537"/>
                </a:lnTo>
                <a:lnTo>
                  <a:pt x="2572739" y="39481"/>
                </a:lnTo>
                <a:lnTo>
                  <a:pt x="2565317" y="38016"/>
                </a:lnTo>
                <a:close/>
              </a:path>
              <a:path w="2660650" h="114300">
                <a:moveTo>
                  <a:pt x="2546102" y="0"/>
                </a:moveTo>
                <a:lnTo>
                  <a:pt x="2546269" y="38099"/>
                </a:lnTo>
                <a:lnTo>
                  <a:pt x="2622973" y="38016"/>
                </a:lnTo>
                <a:lnTo>
                  <a:pt x="25461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3606" y="4253830"/>
            <a:ext cx="3158490" cy="387985"/>
          </a:xfrm>
          <a:custGeom>
            <a:avLst/>
            <a:gdLst/>
            <a:ahLst/>
            <a:cxnLst/>
            <a:rect l="l" t="t" r="r" b="b"/>
            <a:pathLst>
              <a:path w="3158490" h="387985">
                <a:moveTo>
                  <a:pt x="3158184" y="0"/>
                </a:moveTo>
                <a:lnTo>
                  <a:pt x="3153232" y="44457"/>
                </a:lnTo>
                <a:lnTo>
                  <a:pt x="3139127" y="85269"/>
                </a:lnTo>
                <a:lnTo>
                  <a:pt x="3116995" y="121269"/>
                </a:lnTo>
                <a:lnTo>
                  <a:pt x="3087961" y="151296"/>
                </a:lnTo>
                <a:lnTo>
                  <a:pt x="3053150" y="174185"/>
                </a:lnTo>
                <a:lnTo>
                  <a:pt x="3013688" y="188771"/>
                </a:lnTo>
                <a:lnTo>
                  <a:pt x="2970700" y="193892"/>
                </a:lnTo>
                <a:lnTo>
                  <a:pt x="1774914" y="193892"/>
                </a:lnTo>
                <a:lnTo>
                  <a:pt x="1731925" y="199013"/>
                </a:lnTo>
                <a:lnTo>
                  <a:pt x="1692462" y="213599"/>
                </a:lnTo>
                <a:lnTo>
                  <a:pt x="1657651" y="236488"/>
                </a:lnTo>
                <a:lnTo>
                  <a:pt x="1628617" y="266515"/>
                </a:lnTo>
                <a:lnTo>
                  <a:pt x="1606485" y="302515"/>
                </a:lnTo>
                <a:lnTo>
                  <a:pt x="1592380" y="343327"/>
                </a:lnTo>
                <a:lnTo>
                  <a:pt x="1587429" y="387785"/>
                </a:lnTo>
                <a:lnTo>
                  <a:pt x="1582477" y="343327"/>
                </a:lnTo>
                <a:lnTo>
                  <a:pt x="1568373" y="302515"/>
                </a:lnTo>
                <a:lnTo>
                  <a:pt x="1546241" y="266515"/>
                </a:lnTo>
                <a:lnTo>
                  <a:pt x="1517206" y="236488"/>
                </a:lnTo>
                <a:lnTo>
                  <a:pt x="1482395" y="213599"/>
                </a:lnTo>
                <a:lnTo>
                  <a:pt x="1442933" y="199013"/>
                </a:lnTo>
                <a:lnTo>
                  <a:pt x="1399945" y="193892"/>
                </a:lnTo>
                <a:lnTo>
                  <a:pt x="187484" y="193892"/>
                </a:lnTo>
                <a:lnTo>
                  <a:pt x="144495" y="188771"/>
                </a:lnTo>
                <a:lnTo>
                  <a:pt x="105033" y="174185"/>
                </a:lnTo>
                <a:lnTo>
                  <a:pt x="70222" y="151296"/>
                </a:lnTo>
                <a:lnTo>
                  <a:pt x="41188" y="121269"/>
                </a:lnTo>
                <a:lnTo>
                  <a:pt x="19056" y="85269"/>
                </a:lnTo>
                <a:lnTo>
                  <a:pt x="4951" y="44457"/>
                </a:lnTo>
                <a:lnTo>
                  <a:pt x="0" y="0"/>
                </a:lnTo>
              </a:path>
            </a:pathLst>
          </a:custGeom>
          <a:ln w="6350">
            <a:solidFill>
              <a:srgbClr val="961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42269" y="3232404"/>
            <a:ext cx="1130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solidFill>
                  <a:srgbClr val="961100"/>
                </a:solidFill>
                <a:latin typeface="Arial"/>
                <a:cs typeface="Arial"/>
              </a:rPr>
              <a:t>v</a:t>
            </a:r>
            <a:r>
              <a:rPr sz="3200" spc="-5" dirty="0">
                <a:solidFill>
                  <a:srgbClr val="961100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961100"/>
                </a:solidFill>
                <a:latin typeface="Arial"/>
                <a:cs typeface="Arial"/>
              </a:rPr>
              <a:t>c</a:t>
            </a:r>
            <a:r>
              <a:rPr sz="3200" spc="-5" dirty="0">
                <a:solidFill>
                  <a:srgbClr val="961100"/>
                </a:solidFill>
                <a:latin typeface="Arial"/>
                <a:cs typeface="Arial"/>
              </a:rPr>
              <a:t>to</a:t>
            </a:r>
            <a:r>
              <a:rPr sz="3200" dirty="0">
                <a:solidFill>
                  <a:srgbClr val="961100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4878135" y="4046220"/>
                <a:ext cx="1961865" cy="53149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3200" spc="95" dirty="0">
                    <a:latin typeface="Cambria Math"/>
                    <a:cs typeface="Cambria Math"/>
                  </a:rPr>
                  <a:t>𝑓</a:t>
                </a:r>
                <a:r>
                  <a:rPr sz="3200" dirty="0">
                    <a:latin typeface="Cambria Math"/>
                    <a:cs typeface="Cambria Math"/>
                  </a:rPr>
                  <a:t>:</a:t>
                </a:r>
                <a:r>
                  <a:rPr sz="3200" spc="-165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mbria Math"/>
                    <a:cs typeface="Cambria Math"/>
                  </a:rPr>
                  <a:t>𝑢</a:t>
                </a:r>
                <a:r>
                  <a:rPr sz="3200" spc="265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mbria Math"/>
                    <a:cs typeface="Cambria Math"/>
                  </a:rPr>
                  <a:t>→</a:t>
                </a:r>
                <a:r>
                  <a:rPr sz="3200" spc="190" dirty="0">
                    <a:latin typeface="Cambria Math"/>
                    <a:cs typeface="Cambria Math"/>
                  </a:rPr>
                  <a:t> </a:t>
                </a:r>
                <a:r>
                  <a:rPr sz="3200" dirty="0" err="1">
                    <a:latin typeface="Cambria Math"/>
                    <a:cs typeface="Cambria Math"/>
                  </a:rPr>
                  <a:t>ℝ</a:t>
                </a:r>
                <a14:m>
                  <m:oMath xmlns:m="http://schemas.openxmlformats.org/officeDocument/2006/math">
                    <m:r>
                      <a:rPr lang="en-US" sz="3450" i="1" spc="1214" baseline="27777" dirty="0" smtClean="0">
                        <a:latin typeface="Cambria Math" panose="02040503050406030204" pitchFamily="18" charset="0"/>
                        <a:cs typeface="Cambria Math"/>
                      </a:rPr>
                      <m:t>𝑑</m:t>
                    </m:r>
                  </m:oMath>
                </a14:m>
                <a:endParaRPr sz="3450" baseline="2777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135" y="4046220"/>
                <a:ext cx="1961865" cy="531492"/>
              </a:xfrm>
              <a:prstGeom prst="rect">
                <a:avLst/>
              </a:prstGeom>
              <a:blipFill>
                <a:blip r:embed="rId5"/>
                <a:stretch>
                  <a:fillRect l="-10559" t="-18391" b="-43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7067824" y="4290738"/>
                <a:ext cx="3247390" cy="1619885"/>
              </a:xfrm>
              <a:prstGeom prst="rect">
                <a:avLst/>
              </a:prstGeom>
            </p:spPr>
            <p:txBody>
              <a:bodyPr vert="horz" wrap="square" lIns="0" tIns="225425" rIns="0" bIns="0" rtlCol="0">
                <a:spAutoFit/>
              </a:bodyPr>
              <a:lstStyle/>
              <a:p>
                <a:pPr marL="346710" algn="ctr">
                  <a:spcBef>
                    <a:spcPts val="1775"/>
                  </a:spcBef>
                </a:pPr>
                <a:r>
                  <a:rPr lang="en-US" sz="4800" spc="607" baseline="-20833" dirty="0" err="1">
                    <a:latin typeface="Cambria Math"/>
                    <a:cs typeface="Cambria Math"/>
                  </a:rPr>
                  <a:t>ℝ</a:t>
                </a:r>
                <a14:m>
                  <m:oMath xmlns:m="http://schemas.openxmlformats.org/officeDocument/2006/math">
                    <m:r>
                      <a:rPr lang="en-US" sz="2300" i="1" spc="405" dirty="0" smtClean="0">
                        <a:latin typeface="Cambria Math" panose="02040503050406030204" pitchFamily="18" charset="0"/>
                        <a:cs typeface="Cambria Math"/>
                      </a:rPr>
                      <m:t>𝑑</m:t>
                    </m:r>
                  </m:oMath>
                </a14:m>
                <a:endParaRPr lang="en-US" sz="2300" dirty="0">
                  <a:latin typeface="Cambria Math"/>
                  <a:cs typeface="Cambria Math"/>
                </a:endParaRPr>
              </a:p>
              <a:p>
                <a:pPr marL="867410" marR="30480" indent="-829944">
                  <a:lnSpc>
                    <a:spcPct val="100800"/>
                  </a:lnSpc>
                  <a:spcBef>
                    <a:spcPts val="1230"/>
                  </a:spcBef>
                </a:pPr>
                <a:r>
                  <a:rPr lang="en-US" sz="2400" spc="-5" dirty="0">
                    <a:latin typeface="Arial"/>
                    <a:cs typeface="Arial"/>
                  </a:rPr>
                  <a:t>Feature representation, </a:t>
                </a:r>
                <a:r>
                  <a:rPr lang="en-US" sz="2400" spc="-655" dirty="0"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latin typeface="Arial"/>
                    <a:cs typeface="Arial"/>
                  </a:rPr>
                  <a:t>embedding</a:t>
                </a: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824" y="4290738"/>
                <a:ext cx="3247390" cy="1619885"/>
              </a:xfrm>
              <a:prstGeom prst="rect">
                <a:avLst/>
              </a:prstGeom>
              <a:blipFill>
                <a:blip r:embed="rId6"/>
                <a:stretch>
                  <a:fillRect l="-4503" r="-6567" b="-9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2930" y="3263808"/>
            <a:ext cx="2873340" cy="25193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09765" y="3229041"/>
            <a:ext cx="927735" cy="105473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spcBef>
                <a:spcPts val="509"/>
              </a:spcBef>
            </a:pPr>
            <a:r>
              <a:rPr sz="3200" spc="-5" dirty="0">
                <a:solidFill>
                  <a:srgbClr val="961100"/>
                </a:solidFill>
                <a:latin typeface="Arial"/>
                <a:cs typeface="Arial"/>
              </a:rPr>
              <a:t>node</a:t>
            </a:r>
            <a:endParaRPr sz="3200">
              <a:latin typeface="Arial"/>
              <a:cs typeface="Arial"/>
            </a:endParaRPr>
          </a:p>
          <a:p>
            <a:pPr marL="134620">
              <a:spcBef>
                <a:spcPts val="370"/>
              </a:spcBef>
            </a:pPr>
            <a:r>
              <a:rPr sz="2900" dirty="0">
                <a:latin typeface="Cambria Math"/>
                <a:cs typeface="Cambria Math"/>
              </a:rPr>
              <a:t>𝑢</a:t>
            </a:r>
            <a:endParaRPr sz="29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403" y="311910"/>
            <a:ext cx="5830824" cy="4267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100017" y="1306461"/>
            <a:ext cx="528320" cy="376555"/>
          </a:xfrm>
          <a:custGeom>
            <a:avLst/>
            <a:gdLst/>
            <a:ahLst/>
            <a:cxnLst/>
            <a:rect l="l" t="t" r="r" b="b"/>
            <a:pathLst>
              <a:path w="528319" h="376555">
                <a:moveTo>
                  <a:pt x="407772" y="0"/>
                </a:moveTo>
                <a:lnTo>
                  <a:pt x="402414" y="15279"/>
                </a:lnTo>
                <a:lnTo>
                  <a:pt x="424206" y="24736"/>
                </a:lnTo>
                <a:lnTo>
                  <a:pt x="442946" y="37826"/>
                </a:lnTo>
                <a:lnTo>
                  <a:pt x="471272" y="74909"/>
                </a:lnTo>
                <a:lnTo>
                  <a:pt x="487941" y="124940"/>
                </a:lnTo>
                <a:lnTo>
                  <a:pt x="493497" y="186331"/>
                </a:lnTo>
                <a:lnTo>
                  <a:pt x="492102" y="219533"/>
                </a:lnTo>
                <a:lnTo>
                  <a:pt x="480940" y="276782"/>
                </a:lnTo>
                <a:lnTo>
                  <a:pt x="458542" y="321493"/>
                </a:lnTo>
                <a:lnTo>
                  <a:pt x="424460" y="351655"/>
                </a:lnTo>
                <a:lnTo>
                  <a:pt x="403010" y="361156"/>
                </a:lnTo>
                <a:lnTo>
                  <a:pt x="407772" y="376435"/>
                </a:lnTo>
                <a:lnTo>
                  <a:pt x="459118" y="352349"/>
                </a:lnTo>
                <a:lnTo>
                  <a:pt x="496871" y="310653"/>
                </a:lnTo>
                <a:lnTo>
                  <a:pt x="520088" y="254818"/>
                </a:lnTo>
                <a:lnTo>
                  <a:pt x="527827" y="188316"/>
                </a:lnTo>
                <a:lnTo>
                  <a:pt x="525886" y="153807"/>
                </a:lnTo>
                <a:lnTo>
                  <a:pt x="510358" y="92638"/>
                </a:lnTo>
                <a:lnTo>
                  <a:pt x="479563" y="42843"/>
                </a:lnTo>
                <a:lnTo>
                  <a:pt x="435064" y="9853"/>
                </a:lnTo>
                <a:lnTo>
                  <a:pt x="407772" y="0"/>
                </a:lnTo>
                <a:close/>
              </a:path>
              <a:path w="528319" h="376555">
                <a:moveTo>
                  <a:pt x="120054" y="0"/>
                </a:moveTo>
                <a:lnTo>
                  <a:pt x="68833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7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5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973425" y="1214892"/>
            <a:ext cx="9934061" cy="98745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5400">
              <a:lnSpc>
                <a:spcPts val="3815"/>
              </a:lnSpc>
              <a:spcBef>
                <a:spcPts val="100"/>
              </a:spcBef>
            </a:pPr>
            <a:r>
              <a:rPr sz="3200" spc="-40" dirty="0">
                <a:solidFill>
                  <a:srgbClr val="C00000"/>
                </a:solidFill>
              </a:rPr>
              <a:t>Two</a:t>
            </a:r>
            <a:r>
              <a:rPr sz="320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classic</a:t>
            </a:r>
            <a:r>
              <a:rPr sz="3200" spc="-10" dirty="0">
                <a:solidFill>
                  <a:srgbClr val="C00000"/>
                </a:solidFill>
              </a:rPr>
              <a:t> </a:t>
            </a:r>
            <a:r>
              <a:rPr sz="3200" spc="-20" dirty="0">
                <a:solidFill>
                  <a:srgbClr val="C00000"/>
                </a:solidFill>
              </a:rPr>
              <a:t>strategies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5" dirty="0">
                <a:solidFill>
                  <a:srgbClr val="C00000"/>
                </a:solidFill>
              </a:rPr>
              <a:t>to</a:t>
            </a:r>
            <a:r>
              <a:rPr sz="320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define</a:t>
            </a:r>
            <a:r>
              <a:rPr sz="3200" dirty="0">
                <a:solidFill>
                  <a:srgbClr val="C00000"/>
                </a:solidFill>
              </a:rPr>
              <a:t> a</a:t>
            </a:r>
            <a:r>
              <a:rPr sz="3200" spc="-1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neighborhood</a:t>
            </a:r>
            <a:r>
              <a:rPr lang="en-US" sz="3200" spc="-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  <a:latin typeface="Cambria Math"/>
                <a:cs typeface="Cambria Math"/>
              </a:rPr>
              <a:t>𝑵</a:t>
            </a:r>
            <a:r>
              <a:rPr sz="3200" baseline="-15700" dirty="0">
                <a:solidFill>
                  <a:srgbClr val="000000"/>
                </a:solidFill>
                <a:latin typeface="Cambria Math"/>
                <a:cs typeface="Cambria Math"/>
              </a:rPr>
              <a:t>𝑹	</a:t>
            </a:r>
            <a:r>
              <a:rPr lang="en-US" sz="3200" baseline="-15700" dirty="0">
                <a:solidFill>
                  <a:srgbClr val="000000"/>
                </a:solidFill>
                <a:latin typeface="Cambria Math"/>
                <a:cs typeface="Cambria Math"/>
              </a:rPr>
              <a:t>  </a:t>
            </a:r>
            <a:r>
              <a:rPr sz="3200" dirty="0">
                <a:solidFill>
                  <a:srgbClr val="000000"/>
                </a:solidFill>
                <a:latin typeface="Cambria Math"/>
                <a:cs typeface="Cambria Math"/>
              </a:rPr>
              <a:t>𝒖</a:t>
            </a:r>
            <a:r>
              <a:rPr lang="en-US" sz="32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</a:rPr>
              <a:t>of</a:t>
            </a:r>
            <a:r>
              <a:rPr sz="3200" spc="-1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a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given</a:t>
            </a:r>
            <a:r>
              <a:rPr sz="3200" spc="-2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node </a:t>
            </a:r>
            <a:r>
              <a:rPr sz="3200" spc="-5" dirty="0">
                <a:solidFill>
                  <a:srgbClr val="000000"/>
                </a:solidFill>
                <a:latin typeface="Cambria Math"/>
                <a:cs typeface="Cambria Math"/>
              </a:rPr>
              <a:t>𝒖</a:t>
            </a:r>
            <a:r>
              <a:rPr sz="3200" spc="-5" dirty="0">
                <a:solidFill>
                  <a:srgbClr val="C00000"/>
                </a:solidFill>
              </a:rPr>
              <a:t>:</a:t>
            </a:r>
            <a:endParaRPr sz="3200" dirty="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05979" y="2811420"/>
            <a:ext cx="1906270" cy="1732914"/>
            <a:chOff x="1681979" y="2811420"/>
            <a:chExt cx="1906270" cy="1732914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2501" y="4213314"/>
              <a:ext cx="1669671" cy="3307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87498" y="4293569"/>
              <a:ext cx="1502410" cy="112395"/>
            </a:xfrm>
            <a:custGeom>
              <a:avLst/>
              <a:gdLst/>
              <a:ahLst/>
              <a:cxnLst/>
              <a:rect l="l" t="t" r="r" b="b"/>
              <a:pathLst>
                <a:path w="1502410" h="112395">
                  <a:moveTo>
                    <a:pt x="1502166" y="0"/>
                  </a:moveTo>
                  <a:lnTo>
                    <a:pt x="0" y="111814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154" y="2811420"/>
              <a:ext cx="204770" cy="159091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89664" y="2854595"/>
              <a:ext cx="0" cy="1439545"/>
            </a:xfrm>
            <a:custGeom>
              <a:avLst/>
              <a:gdLst/>
              <a:ahLst/>
              <a:cxnLst/>
              <a:rect l="l" t="t" r="r" b="b"/>
              <a:pathLst>
                <a:path h="1439545">
                  <a:moveTo>
                    <a:pt x="0" y="1438973"/>
                  </a:moveTo>
                  <a:lnTo>
                    <a:pt x="1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330" y="2937433"/>
              <a:ext cx="803332" cy="8190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68447" y="2996777"/>
              <a:ext cx="609600" cy="631190"/>
            </a:xfrm>
            <a:custGeom>
              <a:avLst/>
              <a:gdLst/>
              <a:ahLst/>
              <a:cxnLst/>
              <a:rect l="l" t="t" r="r" b="b"/>
              <a:pathLst>
                <a:path w="609600" h="631189">
                  <a:moveTo>
                    <a:pt x="0" y="630727"/>
                  </a:moveTo>
                  <a:lnTo>
                    <a:pt x="609036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076" y="3551745"/>
              <a:ext cx="960848" cy="8348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23112" y="3627504"/>
              <a:ext cx="767080" cy="636270"/>
            </a:xfrm>
            <a:custGeom>
              <a:avLst/>
              <a:gdLst/>
              <a:ahLst/>
              <a:cxnLst/>
              <a:rect l="l" t="t" r="r" b="b"/>
              <a:pathLst>
                <a:path w="767079" h="636270">
                  <a:moveTo>
                    <a:pt x="0" y="0"/>
                  </a:moveTo>
                  <a:lnTo>
                    <a:pt x="766552" y="636059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0997" y="3677760"/>
              <a:ext cx="787580" cy="67731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957287" y="3753319"/>
              <a:ext cx="605155" cy="471805"/>
            </a:xfrm>
            <a:custGeom>
              <a:avLst/>
              <a:gdLst/>
              <a:ahLst/>
              <a:cxnLst/>
              <a:rect l="l" t="t" r="r" b="b"/>
              <a:pathLst>
                <a:path w="605155" h="471804">
                  <a:moveTo>
                    <a:pt x="0" y="471233"/>
                  </a:moveTo>
                  <a:lnTo>
                    <a:pt x="605101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8255" y="2858675"/>
              <a:ext cx="740326" cy="6930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10823" y="2927573"/>
              <a:ext cx="551815" cy="492125"/>
            </a:xfrm>
            <a:custGeom>
              <a:avLst/>
              <a:gdLst/>
              <a:ahLst/>
              <a:cxnLst/>
              <a:rect l="l" t="t" r="r" b="b"/>
              <a:pathLst>
                <a:path w="551814" h="492125">
                  <a:moveTo>
                    <a:pt x="551567" y="491604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1979" y="2953184"/>
              <a:ext cx="267777" cy="130738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87563" y="2996778"/>
              <a:ext cx="53975" cy="1158875"/>
            </a:xfrm>
            <a:custGeom>
              <a:avLst/>
              <a:gdLst/>
              <a:ahLst/>
              <a:cxnLst/>
              <a:rect l="l" t="t" r="r" b="b"/>
              <a:pathLst>
                <a:path w="53975" h="1158875">
                  <a:moveTo>
                    <a:pt x="0" y="1158574"/>
                  </a:moveTo>
                  <a:lnTo>
                    <a:pt x="53534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2089" y="3349976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2" y="0"/>
                  </a:moveTo>
                  <a:lnTo>
                    <a:pt x="191649" y="4800"/>
                  </a:lnTo>
                  <a:lnTo>
                    <a:pt x="146594" y="18567"/>
                  </a:lnTo>
                  <a:lnTo>
                    <a:pt x="105823" y="40351"/>
                  </a:lnTo>
                  <a:lnTo>
                    <a:pt x="70300" y="69202"/>
                  </a:lnTo>
                  <a:lnTo>
                    <a:pt x="40991" y="104170"/>
                  </a:lnTo>
                  <a:lnTo>
                    <a:pt x="18862" y="144305"/>
                  </a:lnTo>
                  <a:lnTo>
                    <a:pt x="4876" y="188656"/>
                  </a:lnTo>
                  <a:lnTo>
                    <a:pt x="0" y="236273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1" y="368376"/>
                  </a:lnTo>
                  <a:lnTo>
                    <a:pt x="70300" y="403344"/>
                  </a:lnTo>
                  <a:lnTo>
                    <a:pt x="105823" y="432196"/>
                  </a:lnTo>
                  <a:lnTo>
                    <a:pt x="146594" y="453981"/>
                  </a:lnTo>
                  <a:lnTo>
                    <a:pt x="191649" y="467748"/>
                  </a:lnTo>
                  <a:lnTo>
                    <a:pt x="240022" y="472549"/>
                  </a:lnTo>
                  <a:lnTo>
                    <a:pt x="288395" y="467748"/>
                  </a:lnTo>
                  <a:lnTo>
                    <a:pt x="333451" y="453981"/>
                  </a:lnTo>
                  <a:lnTo>
                    <a:pt x="374222" y="432196"/>
                  </a:lnTo>
                  <a:lnTo>
                    <a:pt x="409745" y="403344"/>
                  </a:lnTo>
                  <a:lnTo>
                    <a:pt x="439054" y="368376"/>
                  </a:lnTo>
                  <a:lnTo>
                    <a:pt x="461185" y="328241"/>
                  </a:lnTo>
                  <a:lnTo>
                    <a:pt x="475170" y="283890"/>
                  </a:lnTo>
                  <a:lnTo>
                    <a:pt x="480047" y="236273"/>
                  </a:lnTo>
                  <a:lnTo>
                    <a:pt x="475170" y="188656"/>
                  </a:lnTo>
                  <a:lnTo>
                    <a:pt x="461185" y="144305"/>
                  </a:lnTo>
                  <a:lnTo>
                    <a:pt x="439054" y="104170"/>
                  </a:lnTo>
                  <a:lnTo>
                    <a:pt x="409745" y="69202"/>
                  </a:lnTo>
                  <a:lnTo>
                    <a:pt x="374222" y="40351"/>
                  </a:lnTo>
                  <a:lnTo>
                    <a:pt x="333451" y="18567"/>
                  </a:lnTo>
                  <a:lnTo>
                    <a:pt x="288395" y="4800"/>
                  </a:lnTo>
                  <a:lnTo>
                    <a:pt x="24002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92089" y="3349976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159354" y="3356176"/>
            <a:ext cx="20066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Arial"/>
                <a:cs typeface="Arial"/>
              </a:rPr>
              <a:t>u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55666" y="2685407"/>
            <a:ext cx="4561205" cy="1958975"/>
            <a:chOff x="1531665" y="2685406"/>
            <a:chExt cx="4561205" cy="1958975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7011" y="2685406"/>
              <a:ext cx="1354639" cy="26777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81123" y="2760504"/>
              <a:ext cx="1184275" cy="55244"/>
            </a:xfrm>
            <a:custGeom>
              <a:avLst/>
              <a:gdLst/>
              <a:ahLst/>
              <a:cxnLst/>
              <a:rect l="l" t="t" r="r" b="b"/>
              <a:pathLst>
                <a:path w="1184275" h="55244">
                  <a:moveTo>
                    <a:pt x="1183846" y="55038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7540" y="415535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2" y="0"/>
                  </a:moveTo>
                  <a:lnTo>
                    <a:pt x="191649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2"/>
                  </a:lnTo>
                  <a:lnTo>
                    <a:pt x="40992" y="104170"/>
                  </a:lnTo>
                  <a:lnTo>
                    <a:pt x="18862" y="144304"/>
                  </a:lnTo>
                  <a:lnTo>
                    <a:pt x="4876" y="188655"/>
                  </a:lnTo>
                  <a:lnTo>
                    <a:pt x="0" y="236272"/>
                  </a:lnTo>
                  <a:lnTo>
                    <a:pt x="4876" y="283889"/>
                  </a:lnTo>
                  <a:lnTo>
                    <a:pt x="18862" y="328240"/>
                  </a:lnTo>
                  <a:lnTo>
                    <a:pt x="40992" y="368375"/>
                  </a:lnTo>
                  <a:lnTo>
                    <a:pt x="70301" y="403343"/>
                  </a:lnTo>
                  <a:lnTo>
                    <a:pt x="105823" y="432195"/>
                  </a:lnTo>
                  <a:lnTo>
                    <a:pt x="146595" y="453979"/>
                  </a:lnTo>
                  <a:lnTo>
                    <a:pt x="191649" y="467747"/>
                  </a:lnTo>
                  <a:lnTo>
                    <a:pt x="240022" y="472547"/>
                  </a:lnTo>
                  <a:lnTo>
                    <a:pt x="288396" y="467747"/>
                  </a:lnTo>
                  <a:lnTo>
                    <a:pt x="333451" y="453979"/>
                  </a:lnTo>
                  <a:lnTo>
                    <a:pt x="374223" y="432195"/>
                  </a:lnTo>
                  <a:lnTo>
                    <a:pt x="409746" y="403343"/>
                  </a:lnTo>
                  <a:lnTo>
                    <a:pt x="439056" y="368375"/>
                  </a:lnTo>
                  <a:lnTo>
                    <a:pt x="461186" y="328240"/>
                  </a:lnTo>
                  <a:lnTo>
                    <a:pt x="475172" y="283889"/>
                  </a:lnTo>
                  <a:lnTo>
                    <a:pt x="480048" y="236272"/>
                  </a:lnTo>
                  <a:lnTo>
                    <a:pt x="475172" y="188655"/>
                  </a:lnTo>
                  <a:lnTo>
                    <a:pt x="461186" y="144304"/>
                  </a:lnTo>
                  <a:lnTo>
                    <a:pt x="439056" y="104170"/>
                  </a:lnTo>
                  <a:lnTo>
                    <a:pt x="409746" y="69202"/>
                  </a:lnTo>
                  <a:lnTo>
                    <a:pt x="374223" y="40351"/>
                  </a:lnTo>
                  <a:lnTo>
                    <a:pt x="333451" y="18567"/>
                  </a:lnTo>
                  <a:lnTo>
                    <a:pt x="288396" y="4800"/>
                  </a:lnTo>
                  <a:lnTo>
                    <a:pt x="240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7540" y="415535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0932" y="4197561"/>
              <a:ext cx="913593" cy="28352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729689" y="4263563"/>
              <a:ext cx="750570" cy="83820"/>
            </a:xfrm>
            <a:custGeom>
              <a:avLst/>
              <a:gdLst/>
              <a:ahLst/>
              <a:cxnLst/>
              <a:rect l="l" t="t" r="r" b="b"/>
              <a:pathLst>
                <a:path w="750570" h="83820">
                  <a:moveTo>
                    <a:pt x="750100" y="83438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6550" y="2764165"/>
              <a:ext cx="913593" cy="3150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03585" y="2837000"/>
              <a:ext cx="739140" cy="113664"/>
            </a:xfrm>
            <a:custGeom>
              <a:avLst/>
              <a:gdLst/>
              <a:ahLst/>
              <a:cxnLst/>
              <a:rect l="l" t="t" r="r" b="b"/>
              <a:pathLst>
                <a:path w="739139" h="113664">
                  <a:moveTo>
                    <a:pt x="738818" y="0"/>
                  </a:moveTo>
                  <a:lnTo>
                    <a:pt x="0" y="113078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4524" y="2890178"/>
              <a:ext cx="756077" cy="86633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659783" y="2950078"/>
              <a:ext cx="570230" cy="683895"/>
            </a:xfrm>
            <a:custGeom>
              <a:avLst/>
              <a:gdLst/>
              <a:ahLst/>
              <a:cxnLst/>
              <a:rect l="l" t="t" r="r" b="b"/>
              <a:pathLst>
                <a:path w="570229" h="683895">
                  <a:moveTo>
                    <a:pt x="570059" y="683616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6094" y="3630504"/>
              <a:ext cx="866338" cy="66156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318481" y="3705037"/>
              <a:ext cx="676910" cy="464820"/>
            </a:xfrm>
            <a:custGeom>
              <a:avLst/>
              <a:gdLst/>
              <a:ahLst/>
              <a:cxnLst/>
              <a:rect l="l" t="t" r="r" b="b"/>
              <a:pathLst>
                <a:path w="676910" h="464820">
                  <a:moveTo>
                    <a:pt x="676465" y="464389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4589" y="2748414"/>
              <a:ext cx="787580" cy="100810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86672" y="2815542"/>
              <a:ext cx="596265" cy="818515"/>
            </a:xfrm>
            <a:custGeom>
              <a:avLst/>
              <a:gdLst/>
              <a:ahLst/>
              <a:cxnLst/>
              <a:rect l="l" t="t" r="r" b="b"/>
              <a:pathLst>
                <a:path w="596264" h="818514">
                  <a:moveTo>
                    <a:pt x="0" y="818152"/>
                  </a:moveTo>
                  <a:lnTo>
                    <a:pt x="595758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74786" y="3567496"/>
              <a:ext cx="708822" cy="81908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779797" y="3633692"/>
              <a:ext cx="507365" cy="629920"/>
            </a:xfrm>
            <a:custGeom>
              <a:avLst/>
              <a:gdLst/>
              <a:ahLst/>
              <a:cxnLst/>
              <a:rect l="l" t="t" r="r" b="b"/>
              <a:pathLst>
                <a:path w="507364" h="629920">
                  <a:moveTo>
                    <a:pt x="506874" y="0"/>
                  </a:moveTo>
                  <a:lnTo>
                    <a:pt x="0" y="62987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7398" y="3016192"/>
              <a:ext cx="315032" cy="102385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882429" y="3073274"/>
              <a:ext cx="113030" cy="860425"/>
            </a:xfrm>
            <a:custGeom>
              <a:avLst/>
              <a:gdLst/>
              <a:ahLst/>
              <a:cxnLst/>
              <a:rect l="l" t="t" r="r" b="b"/>
              <a:pathLst>
                <a:path w="113029" h="860425">
                  <a:moveTo>
                    <a:pt x="112516" y="859879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165251" y="4161552"/>
            <a:ext cx="1835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22766" y="4345321"/>
            <a:ext cx="142240" cy="26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50" dirty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773096" y="2563395"/>
            <a:ext cx="511809" cy="504825"/>
            <a:chOff x="3249095" y="2563394"/>
            <a:chExt cx="511809" cy="504825"/>
          </a:xfrm>
        </p:grpSpPr>
        <p:sp>
          <p:nvSpPr>
            <p:cNvPr id="52" name="object 52"/>
            <p:cNvSpPr/>
            <p:nvPr/>
          </p:nvSpPr>
          <p:spPr>
            <a:xfrm>
              <a:off x="3264970" y="2579269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6" y="18567"/>
                  </a:lnTo>
                  <a:lnTo>
                    <a:pt x="105824" y="40351"/>
                  </a:lnTo>
                  <a:lnTo>
                    <a:pt x="70301" y="69201"/>
                  </a:lnTo>
                  <a:lnTo>
                    <a:pt x="40992" y="104169"/>
                  </a:lnTo>
                  <a:lnTo>
                    <a:pt x="18862" y="144304"/>
                  </a:lnTo>
                  <a:lnTo>
                    <a:pt x="4876" y="188655"/>
                  </a:lnTo>
                  <a:lnTo>
                    <a:pt x="0" y="236273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2" y="368375"/>
                  </a:lnTo>
                  <a:lnTo>
                    <a:pt x="70301" y="403343"/>
                  </a:lnTo>
                  <a:lnTo>
                    <a:pt x="105824" y="432195"/>
                  </a:lnTo>
                  <a:lnTo>
                    <a:pt x="146596" y="453980"/>
                  </a:lnTo>
                  <a:lnTo>
                    <a:pt x="191651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6" y="432195"/>
                  </a:lnTo>
                  <a:lnTo>
                    <a:pt x="409749" y="403343"/>
                  </a:lnTo>
                  <a:lnTo>
                    <a:pt x="439058" y="368375"/>
                  </a:lnTo>
                  <a:lnTo>
                    <a:pt x="461188" y="328241"/>
                  </a:lnTo>
                  <a:lnTo>
                    <a:pt x="475174" y="283890"/>
                  </a:lnTo>
                  <a:lnTo>
                    <a:pt x="480051" y="236273"/>
                  </a:lnTo>
                  <a:lnTo>
                    <a:pt x="475174" y="188655"/>
                  </a:lnTo>
                  <a:lnTo>
                    <a:pt x="461188" y="144304"/>
                  </a:lnTo>
                  <a:lnTo>
                    <a:pt x="439058" y="104169"/>
                  </a:lnTo>
                  <a:lnTo>
                    <a:pt x="409749" y="69201"/>
                  </a:lnTo>
                  <a:lnTo>
                    <a:pt x="374226" y="40351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64970" y="2579269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57280" y="2585468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2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109198" y="2508356"/>
            <a:ext cx="511809" cy="504825"/>
            <a:chOff x="1585197" y="2508355"/>
            <a:chExt cx="511809" cy="504825"/>
          </a:xfrm>
        </p:grpSpPr>
        <p:sp>
          <p:nvSpPr>
            <p:cNvPr id="56" name="object 56"/>
            <p:cNvSpPr/>
            <p:nvPr/>
          </p:nvSpPr>
          <p:spPr>
            <a:xfrm>
              <a:off x="1601072" y="252423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6" y="0"/>
                  </a:moveTo>
                  <a:lnTo>
                    <a:pt x="191652" y="4800"/>
                  </a:lnTo>
                  <a:lnTo>
                    <a:pt x="146597" y="18567"/>
                  </a:lnTo>
                  <a:lnTo>
                    <a:pt x="105825" y="40351"/>
                  </a:lnTo>
                  <a:lnTo>
                    <a:pt x="70302" y="69202"/>
                  </a:lnTo>
                  <a:lnTo>
                    <a:pt x="40993" y="104169"/>
                  </a:lnTo>
                  <a:lnTo>
                    <a:pt x="18862" y="144304"/>
                  </a:lnTo>
                  <a:lnTo>
                    <a:pt x="4876" y="188654"/>
                  </a:lnTo>
                  <a:lnTo>
                    <a:pt x="0" y="236272"/>
                  </a:lnTo>
                  <a:lnTo>
                    <a:pt x="4876" y="283890"/>
                  </a:lnTo>
                  <a:lnTo>
                    <a:pt x="18862" y="328241"/>
                  </a:lnTo>
                  <a:lnTo>
                    <a:pt x="40993" y="368376"/>
                  </a:lnTo>
                  <a:lnTo>
                    <a:pt x="70302" y="403344"/>
                  </a:lnTo>
                  <a:lnTo>
                    <a:pt x="105825" y="432195"/>
                  </a:lnTo>
                  <a:lnTo>
                    <a:pt x="146597" y="453980"/>
                  </a:lnTo>
                  <a:lnTo>
                    <a:pt x="191652" y="467747"/>
                  </a:lnTo>
                  <a:lnTo>
                    <a:pt x="240026" y="472547"/>
                  </a:lnTo>
                  <a:lnTo>
                    <a:pt x="288399" y="467747"/>
                  </a:lnTo>
                  <a:lnTo>
                    <a:pt x="333454" y="453980"/>
                  </a:lnTo>
                  <a:lnTo>
                    <a:pt x="374226" y="432195"/>
                  </a:lnTo>
                  <a:lnTo>
                    <a:pt x="409749" y="403344"/>
                  </a:lnTo>
                  <a:lnTo>
                    <a:pt x="439058" y="368376"/>
                  </a:lnTo>
                  <a:lnTo>
                    <a:pt x="461188" y="328241"/>
                  </a:lnTo>
                  <a:lnTo>
                    <a:pt x="475174" y="283890"/>
                  </a:lnTo>
                  <a:lnTo>
                    <a:pt x="480051" y="236272"/>
                  </a:lnTo>
                  <a:lnTo>
                    <a:pt x="475174" y="188654"/>
                  </a:lnTo>
                  <a:lnTo>
                    <a:pt x="461188" y="144304"/>
                  </a:lnTo>
                  <a:lnTo>
                    <a:pt x="439058" y="104169"/>
                  </a:lnTo>
                  <a:lnTo>
                    <a:pt x="409749" y="69202"/>
                  </a:lnTo>
                  <a:lnTo>
                    <a:pt x="374226" y="40351"/>
                  </a:lnTo>
                  <a:lnTo>
                    <a:pt x="333454" y="18567"/>
                  </a:lnTo>
                  <a:lnTo>
                    <a:pt x="288399" y="4800"/>
                  </a:lnTo>
                  <a:lnTo>
                    <a:pt x="240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601072" y="252423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1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1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219799" y="2549331"/>
            <a:ext cx="29781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spcBef>
                <a:spcPts val="130"/>
              </a:spcBef>
            </a:pPr>
            <a:r>
              <a:rPr sz="2200" spc="15" dirty="0">
                <a:latin typeface="Arial"/>
                <a:cs typeface="Arial"/>
              </a:rPr>
              <a:t>s</a:t>
            </a:r>
            <a:r>
              <a:rPr sz="2175" spc="22" baseline="-21072" dirty="0">
                <a:latin typeface="Arial"/>
                <a:cs typeface="Arial"/>
              </a:rPr>
              <a:t>1</a:t>
            </a:r>
            <a:endParaRPr sz="2175" baseline="-21072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757765" y="4011414"/>
            <a:ext cx="511809" cy="504825"/>
            <a:chOff x="3233764" y="4011413"/>
            <a:chExt cx="511809" cy="504825"/>
          </a:xfrm>
        </p:grpSpPr>
        <p:sp>
          <p:nvSpPr>
            <p:cNvPr id="60" name="object 60"/>
            <p:cNvSpPr/>
            <p:nvPr/>
          </p:nvSpPr>
          <p:spPr>
            <a:xfrm>
              <a:off x="3249639" y="4027288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2" y="4800"/>
                  </a:lnTo>
                  <a:lnTo>
                    <a:pt x="146597" y="18567"/>
                  </a:lnTo>
                  <a:lnTo>
                    <a:pt x="105825" y="40351"/>
                  </a:lnTo>
                  <a:lnTo>
                    <a:pt x="70302" y="69203"/>
                  </a:lnTo>
                  <a:lnTo>
                    <a:pt x="40993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3" y="368377"/>
                  </a:lnTo>
                  <a:lnTo>
                    <a:pt x="70302" y="403345"/>
                  </a:lnTo>
                  <a:lnTo>
                    <a:pt x="105825" y="432196"/>
                  </a:lnTo>
                  <a:lnTo>
                    <a:pt x="146597" y="453980"/>
                  </a:lnTo>
                  <a:lnTo>
                    <a:pt x="191652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5" y="432196"/>
                  </a:lnTo>
                  <a:lnTo>
                    <a:pt x="409748" y="403345"/>
                  </a:lnTo>
                  <a:lnTo>
                    <a:pt x="439057" y="368377"/>
                  </a:lnTo>
                  <a:lnTo>
                    <a:pt x="461187" y="328243"/>
                  </a:lnTo>
                  <a:lnTo>
                    <a:pt x="475173" y="283892"/>
                  </a:lnTo>
                  <a:lnTo>
                    <a:pt x="480049" y="236275"/>
                  </a:lnTo>
                  <a:lnTo>
                    <a:pt x="475173" y="188657"/>
                  </a:lnTo>
                  <a:lnTo>
                    <a:pt x="461187" y="144306"/>
                  </a:lnTo>
                  <a:lnTo>
                    <a:pt x="439057" y="104171"/>
                  </a:lnTo>
                  <a:lnTo>
                    <a:pt x="409748" y="69203"/>
                  </a:lnTo>
                  <a:lnTo>
                    <a:pt x="374225" y="40351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49639" y="4027288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41947" y="4033490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4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150530" y="2584850"/>
            <a:ext cx="511809" cy="504825"/>
            <a:chOff x="5626529" y="2584849"/>
            <a:chExt cx="511809" cy="504825"/>
          </a:xfrm>
        </p:grpSpPr>
        <p:sp>
          <p:nvSpPr>
            <p:cNvPr id="64" name="object 64"/>
            <p:cNvSpPr/>
            <p:nvPr/>
          </p:nvSpPr>
          <p:spPr>
            <a:xfrm>
              <a:off x="5642404" y="2600725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6" y="18567"/>
                  </a:lnTo>
                  <a:lnTo>
                    <a:pt x="105825" y="40352"/>
                  </a:lnTo>
                  <a:lnTo>
                    <a:pt x="70301" y="69204"/>
                  </a:lnTo>
                  <a:lnTo>
                    <a:pt x="40992" y="104172"/>
                  </a:lnTo>
                  <a:lnTo>
                    <a:pt x="18862" y="144307"/>
                  </a:lnTo>
                  <a:lnTo>
                    <a:pt x="4876" y="188658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2" y="368377"/>
                  </a:lnTo>
                  <a:lnTo>
                    <a:pt x="70301" y="403345"/>
                  </a:lnTo>
                  <a:lnTo>
                    <a:pt x="105825" y="432196"/>
                  </a:lnTo>
                  <a:lnTo>
                    <a:pt x="146596" y="453980"/>
                  </a:lnTo>
                  <a:lnTo>
                    <a:pt x="191651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6" y="432196"/>
                  </a:lnTo>
                  <a:lnTo>
                    <a:pt x="409749" y="403345"/>
                  </a:lnTo>
                  <a:lnTo>
                    <a:pt x="439059" y="368377"/>
                  </a:lnTo>
                  <a:lnTo>
                    <a:pt x="461189" y="328243"/>
                  </a:lnTo>
                  <a:lnTo>
                    <a:pt x="475175" y="283892"/>
                  </a:lnTo>
                  <a:lnTo>
                    <a:pt x="480052" y="236275"/>
                  </a:lnTo>
                  <a:lnTo>
                    <a:pt x="475175" y="188658"/>
                  </a:lnTo>
                  <a:lnTo>
                    <a:pt x="461189" y="144307"/>
                  </a:lnTo>
                  <a:lnTo>
                    <a:pt x="439059" y="104172"/>
                  </a:lnTo>
                  <a:lnTo>
                    <a:pt x="409749" y="69204"/>
                  </a:lnTo>
                  <a:lnTo>
                    <a:pt x="374226" y="40352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42404" y="2600724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234715" y="2606927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8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263047" y="3917280"/>
            <a:ext cx="511809" cy="504825"/>
            <a:chOff x="5739046" y="3917279"/>
            <a:chExt cx="511809" cy="504825"/>
          </a:xfrm>
        </p:grpSpPr>
        <p:sp>
          <p:nvSpPr>
            <p:cNvPr id="68" name="object 68"/>
            <p:cNvSpPr/>
            <p:nvPr/>
          </p:nvSpPr>
          <p:spPr>
            <a:xfrm>
              <a:off x="5754921" y="3933154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6" y="18567"/>
                  </a:lnTo>
                  <a:lnTo>
                    <a:pt x="105824" y="40351"/>
                  </a:lnTo>
                  <a:lnTo>
                    <a:pt x="70301" y="69202"/>
                  </a:lnTo>
                  <a:lnTo>
                    <a:pt x="40992" y="104170"/>
                  </a:lnTo>
                  <a:lnTo>
                    <a:pt x="18862" y="144305"/>
                  </a:lnTo>
                  <a:lnTo>
                    <a:pt x="4876" y="188656"/>
                  </a:lnTo>
                  <a:lnTo>
                    <a:pt x="0" y="236273"/>
                  </a:lnTo>
                  <a:lnTo>
                    <a:pt x="4876" y="283891"/>
                  </a:lnTo>
                  <a:lnTo>
                    <a:pt x="18862" y="328242"/>
                  </a:lnTo>
                  <a:lnTo>
                    <a:pt x="40992" y="368376"/>
                  </a:lnTo>
                  <a:lnTo>
                    <a:pt x="70301" y="403344"/>
                  </a:lnTo>
                  <a:lnTo>
                    <a:pt x="105824" y="432196"/>
                  </a:lnTo>
                  <a:lnTo>
                    <a:pt x="146596" y="453980"/>
                  </a:lnTo>
                  <a:lnTo>
                    <a:pt x="191651" y="467747"/>
                  </a:lnTo>
                  <a:lnTo>
                    <a:pt x="240024" y="472547"/>
                  </a:lnTo>
                  <a:lnTo>
                    <a:pt x="288398" y="467747"/>
                  </a:lnTo>
                  <a:lnTo>
                    <a:pt x="333454" y="453980"/>
                  </a:lnTo>
                  <a:lnTo>
                    <a:pt x="374226" y="432196"/>
                  </a:lnTo>
                  <a:lnTo>
                    <a:pt x="409749" y="403344"/>
                  </a:lnTo>
                  <a:lnTo>
                    <a:pt x="439058" y="368376"/>
                  </a:lnTo>
                  <a:lnTo>
                    <a:pt x="461188" y="328242"/>
                  </a:lnTo>
                  <a:lnTo>
                    <a:pt x="475174" y="283891"/>
                  </a:lnTo>
                  <a:lnTo>
                    <a:pt x="480051" y="236273"/>
                  </a:lnTo>
                  <a:lnTo>
                    <a:pt x="475174" y="188656"/>
                  </a:lnTo>
                  <a:lnTo>
                    <a:pt x="461188" y="144305"/>
                  </a:lnTo>
                  <a:lnTo>
                    <a:pt x="439058" y="104170"/>
                  </a:lnTo>
                  <a:lnTo>
                    <a:pt x="409749" y="69202"/>
                  </a:lnTo>
                  <a:lnTo>
                    <a:pt x="374226" y="40351"/>
                  </a:lnTo>
                  <a:lnTo>
                    <a:pt x="333454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754921" y="3933154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347230" y="3939357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9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535478" y="3359596"/>
            <a:ext cx="511809" cy="504825"/>
            <a:chOff x="5011477" y="3359595"/>
            <a:chExt cx="511809" cy="504825"/>
          </a:xfrm>
        </p:grpSpPr>
        <p:sp>
          <p:nvSpPr>
            <p:cNvPr id="72" name="object 72"/>
            <p:cNvSpPr/>
            <p:nvPr/>
          </p:nvSpPr>
          <p:spPr>
            <a:xfrm>
              <a:off x="5027352" y="337547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5" y="18567"/>
                  </a:lnTo>
                  <a:lnTo>
                    <a:pt x="105823" y="40351"/>
                  </a:lnTo>
                  <a:lnTo>
                    <a:pt x="70301" y="69203"/>
                  </a:lnTo>
                  <a:lnTo>
                    <a:pt x="40992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2" y="368377"/>
                  </a:lnTo>
                  <a:lnTo>
                    <a:pt x="70301" y="403345"/>
                  </a:lnTo>
                  <a:lnTo>
                    <a:pt x="105823" y="432196"/>
                  </a:lnTo>
                  <a:lnTo>
                    <a:pt x="146595" y="453980"/>
                  </a:lnTo>
                  <a:lnTo>
                    <a:pt x="191651" y="467747"/>
                  </a:lnTo>
                  <a:lnTo>
                    <a:pt x="240024" y="472547"/>
                  </a:lnTo>
                  <a:lnTo>
                    <a:pt x="288397" y="467747"/>
                  </a:lnTo>
                  <a:lnTo>
                    <a:pt x="333452" y="453980"/>
                  </a:lnTo>
                  <a:lnTo>
                    <a:pt x="374224" y="432196"/>
                  </a:lnTo>
                  <a:lnTo>
                    <a:pt x="409747" y="403345"/>
                  </a:lnTo>
                  <a:lnTo>
                    <a:pt x="439056" y="368377"/>
                  </a:lnTo>
                  <a:lnTo>
                    <a:pt x="461187" y="328243"/>
                  </a:lnTo>
                  <a:lnTo>
                    <a:pt x="475173" y="283892"/>
                  </a:lnTo>
                  <a:lnTo>
                    <a:pt x="480049" y="236275"/>
                  </a:lnTo>
                  <a:lnTo>
                    <a:pt x="475173" y="188657"/>
                  </a:lnTo>
                  <a:lnTo>
                    <a:pt x="461187" y="144306"/>
                  </a:lnTo>
                  <a:lnTo>
                    <a:pt x="439056" y="104171"/>
                  </a:lnTo>
                  <a:lnTo>
                    <a:pt x="409747" y="69203"/>
                  </a:lnTo>
                  <a:lnTo>
                    <a:pt x="374224" y="40351"/>
                  </a:lnTo>
                  <a:lnTo>
                    <a:pt x="333452" y="18567"/>
                  </a:lnTo>
                  <a:lnTo>
                    <a:pt x="288397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27352" y="3375470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1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1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619661" y="3381673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6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931662" y="2697928"/>
            <a:ext cx="511809" cy="1751964"/>
            <a:chOff x="4407661" y="2697928"/>
            <a:chExt cx="511809" cy="1751964"/>
          </a:xfrm>
        </p:grpSpPr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4524" y="2874426"/>
              <a:ext cx="252025" cy="157516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659785" y="2927573"/>
              <a:ext cx="60325" cy="1419860"/>
            </a:xfrm>
            <a:custGeom>
              <a:avLst/>
              <a:gdLst/>
              <a:ahLst/>
              <a:cxnLst/>
              <a:rect l="l" t="t" r="r" b="b"/>
              <a:pathLst>
                <a:path w="60325" h="1419860">
                  <a:moveTo>
                    <a:pt x="60029" y="1419429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23537" y="271380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6" y="0"/>
                  </a:moveTo>
                  <a:lnTo>
                    <a:pt x="191652" y="4800"/>
                  </a:lnTo>
                  <a:lnTo>
                    <a:pt x="146596" y="18567"/>
                  </a:lnTo>
                  <a:lnTo>
                    <a:pt x="105824" y="40351"/>
                  </a:lnTo>
                  <a:lnTo>
                    <a:pt x="70301" y="69203"/>
                  </a:lnTo>
                  <a:lnTo>
                    <a:pt x="40992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2"/>
                  </a:lnTo>
                  <a:lnTo>
                    <a:pt x="18862" y="328243"/>
                  </a:lnTo>
                  <a:lnTo>
                    <a:pt x="40992" y="368377"/>
                  </a:lnTo>
                  <a:lnTo>
                    <a:pt x="70301" y="403345"/>
                  </a:lnTo>
                  <a:lnTo>
                    <a:pt x="105824" y="432196"/>
                  </a:lnTo>
                  <a:lnTo>
                    <a:pt x="146596" y="453980"/>
                  </a:lnTo>
                  <a:lnTo>
                    <a:pt x="191652" y="467747"/>
                  </a:lnTo>
                  <a:lnTo>
                    <a:pt x="240026" y="472547"/>
                  </a:lnTo>
                  <a:lnTo>
                    <a:pt x="288398" y="467747"/>
                  </a:lnTo>
                  <a:lnTo>
                    <a:pt x="333453" y="453980"/>
                  </a:lnTo>
                  <a:lnTo>
                    <a:pt x="374224" y="432196"/>
                  </a:lnTo>
                  <a:lnTo>
                    <a:pt x="409747" y="403345"/>
                  </a:lnTo>
                  <a:lnTo>
                    <a:pt x="439056" y="368377"/>
                  </a:lnTo>
                  <a:lnTo>
                    <a:pt x="461186" y="328243"/>
                  </a:lnTo>
                  <a:lnTo>
                    <a:pt x="475172" y="283892"/>
                  </a:lnTo>
                  <a:lnTo>
                    <a:pt x="480048" y="236275"/>
                  </a:lnTo>
                  <a:lnTo>
                    <a:pt x="475172" y="188657"/>
                  </a:lnTo>
                  <a:lnTo>
                    <a:pt x="461186" y="144306"/>
                  </a:lnTo>
                  <a:lnTo>
                    <a:pt x="439056" y="104171"/>
                  </a:lnTo>
                  <a:lnTo>
                    <a:pt x="409747" y="69203"/>
                  </a:lnTo>
                  <a:lnTo>
                    <a:pt x="374224" y="40351"/>
                  </a:lnTo>
                  <a:lnTo>
                    <a:pt x="333453" y="18567"/>
                  </a:lnTo>
                  <a:lnTo>
                    <a:pt x="288398" y="4800"/>
                  </a:lnTo>
                  <a:lnTo>
                    <a:pt x="240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23536" y="2713803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6041248" y="2720006"/>
            <a:ext cx="1835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198763" y="2903774"/>
            <a:ext cx="142240" cy="26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50" dirty="0">
                <a:latin typeface="Arial"/>
                <a:cs typeface="Arial"/>
              </a:rPr>
              <a:t>7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987916" y="4094852"/>
            <a:ext cx="511809" cy="504825"/>
            <a:chOff x="4463915" y="4094851"/>
            <a:chExt cx="511809" cy="504825"/>
          </a:xfrm>
        </p:grpSpPr>
        <p:sp>
          <p:nvSpPr>
            <p:cNvPr id="83" name="object 83"/>
            <p:cNvSpPr/>
            <p:nvPr/>
          </p:nvSpPr>
          <p:spPr>
            <a:xfrm>
              <a:off x="4479790" y="4110727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240024" y="0"/>
                  </a:moveTo>
                  <a:lnTo>
                    <a:pt x="191651" y="4800"/>
                  </a:lnTo>
                  <a:lnTo>
                    <a:pt x="146596" y="18567"/>
                  </a:lnTo>
                  <a:lnTo>
                    <a:pt x="105824" y="40351"/>
                  </a:lnTo>
                  <a:lnTo>
                    <a:pt x="70301" y="69203"/>
                  </a:lnTo>
                  <a:lnTo>
                    <a:pt x="40992" y="104171"/>
                  </a:lnTo>
                  <a:lnTo>
                    <a:pt x="18862" y="144306"/>
                  </a:lnTo>
                  <a:lnTo>
                    <a:pt x="4876" y="188657"/>
                  </a:lnTo>
                  <a:lnTo>
                    <a:pt x="0" y="236275"/>
                  </a:lnTo>
                  <a:lnTo>
                    <a:pt x="4876" y="283893"/>
                  </a:lnTo>
                  <a:lnTo>
                    <a:pt x="18862" y="328244"/>
                  </a:lnTo>
                  <a:lnTo>
                    <a:pt x="40992" y="368378"/>
                  </a:lnTo>
                  <a:lnTo>
                    <a:pt x="70301" y="403346"/>
                  </a:lnTo>
                  <a:lnTo>
                    <a:pt x="105824" y="432197"/>
                  </a:lnTo>
                  <a:lnTo>
                    <a:pt x="146596" y="453981"/>
                  </a:lnTo>
                  <a:lnTo>
                    <a:pt x="191651" y="467748"/>
                  </a:lnTo>
                  <a:lnTo>
                    <a:pt x="240024" y="472549"/>
                  </a:lnTo>
                  <a:lnTo>
                    <a:pt x="288398" y="467748"/>
                  </a:lnTo>
                  <a:lnTo>
                    <a:pt x="333453" y="453981"/>
                  </a:lnTo>
                  <a:lnTo>
                    <a:pt x="374225" y="432197"/>
                  </a:lnTo>
                  <a:lnTo>
                    <a:pt x="409748" y="403346"/>
                  </a:lnTo>
                  <a:lnTo>
                    <a:pt x="439058" y="368378"/>
                  </a:lnTo>
                  <a:lnTo>
                    <a:pt x="461188" y="328244"/>
                  </a:lnTo>
                  <a:lnTo>
                    <a:pt x="475174" y="283893"/>
                  </a:lnTo>
                  <a:lnTo>
                    <a:pt x="480051" y="236275"/>
                  </a:lnTo>
                  <a:lnTo>
                    <a:pt x="475174" y="188657"/>
                  </a:lnTo>
                  <a:lnTo>
                    <a:pt x="461188" y="144306"/>
                  </a:lnTo>
                  <a:lnTo>
                    <a:pt x="439058" y="104171"/>
                  </a:lnTo>
                  <a:lnTo>
                    <a:pt x="409748" y="69203"/>
                  </a:lnTo>
                  <a:lnTo>
                    <a:pt x="374225" y="40351"/>
                  </a:lnTo>
                  <a:lnTo>
                    <a:pt x="333453" y="18567"/>
                  </a:lnTo>
                  <a:lnTo>
                    <a:pt x="288398" y="4800"/>
                  </a:lnTo>
                  <a:lnTo>
                    <a:pt x="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479790" y="4110726"/>
              <a:ext cx="480059" cy="473075"/>
            </a:xfrm>
            <a:custGeom>
              <a:avLst/>
              <a:gdLst/>
              <a:ahLst/>
              <a:cxnLst/>
              <a:rect l="l" t="t" r="r" b="b"/>
              <a:pathLst>
                <a:path w="480060" h="473075">
                  <a:moveTo>
                    <a:pt x="0" y="236274"/>
                  </a:moveTo>
                  <a:lnTo>
                    <a:pt x="4876" y="188656"/>
                  </a:lnTo>
                  <a:lnTo>
                    <a:pt x="18862" y="144305"/>
                  </a:lnTo>
                  <a:lnTo>
                    <a:pt x="40992" y="104171"/>
                  </a:lnTo>
                  <a:lnTo>
                    <a:pt x="70301" y="69203"/>
                  </a:lnTo>
                  <a:lnTo>
                    <a:pt x="105824" y="40351"/>
                  </a:lnTo>
                  <a:lnTo>
                    <a:pt x="146596" y="18567"/>
                  </a:lnTo>
                  <a:lnTo>
                    <a:pt x="191651" y="4800"/>
                  </a:lnTo>
                  <a:lnTo>
                    <a:pt x="240024" y="0"/>
                  </a:lnTo>
                  <a:lnTo>
                    <a:pt x="288398" y="4800"/>
                  </a:lnTo>
                  <a:lnTo>
                    <a:pt x="333453" y="18567"/>
                  </a:lnTo>
                  <a:lnTo>
                    <a:pt x="374225" y="40351"/>
                  </a:lnTo>
                  <a:lnTo>
                    <a:pt x="409748" y="69203"/>
                  </a:lnTo>
                  <a:lnTo>
                    <a:pt x="439057" y="104171"/>
                  </a:lnTo>
                  <a:lnTo>
                    <a:pt x="461187" y="144305"/>
                  </a:lnTo>
                  <a:lnTo>
                    <a:pt x="475173" y="188656"/>
                  </a:lnTo>
                  <a:lnTo>
                    <a:pt x="480049" y="236274"/>
                  </a:lnTo>
                  <a:lnTo>
                    <a:pt x="475173" y="283891"/>
                  </a:lnTo>
                  <a:lnTo>
                    <a:pt x="461187" y="328242"/>
                  </a:lnTo>
                  <a:lnTo>
                    <a:pt x="439057" y="368377"/>
                  </a:lnTo>
                  <a:lnTo>
                    <a:pt x="409748" y="403345"/>
                  </a:lnTo>
                  <a:lnTo>
                    <a:pt x="374225" y="432196"/>
                  </a:lnTo>
                  <a:lnTo>
                    <a:pt x="333453" y="453980"/>
                  </a:lnTo>
                  <a:lnTo>
                    <a:pt x="288398" y="467748"/>
                  </a:lnTo>
                  <a:lnTo>
                    <a:pt x="240024" y="472548"/>
                  </a:lnTo>
                  <a:lnTo>
                    <a:pt x="191651" y="467748"/>
                  </a:lnTo>
                  <a:lnTo>
                    <a:pt x="146596" y="453980"/>
                  </a:lnTo>
                  <a:lnTo>
                    <a:pt x="105824" y="432196"/>
                  </a:lnTo>
                  <a:lnTo>
                    <a:pt x="70301" y="403345"/>
                  </a:lnTo>
                  <a:lnTo>
                    <a:pt x="40992" y="368377"/>
                  </a:lnTo>
                  <a:lnTo>
                    <a:pt x="18862" y="328242"/>
                  </a:lnTo>
                  <a:lnTo>
                    <a:pt x="4876" y="283891"/>
                  </a:lnTo>
                  <a:lnTo>
                    <a:pt x="0" y="236274"/>
                  </a:lnTo>
                  <a:close/>
                </a:path>
              </a:pathLst>
            </a:custGeom>
            <a:ln w="3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072100" y="4116929"/>
            <a:ext cx="3505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5" dirty="0">
                <a:latin typeface="Arial"/>
                <a:cs typeface="Arial"/>
              </a:rPr>
              <a:t>s</a:t>
            </a:r>
            <a:r>
              <a:rPr sz="2475" spc="7" baseline="-20202" dirty="0">
                <a:latin typeface="Arial"/>
                <a:cs typeface="Arial"/>
              </a:rPr>
              <a:t>5</a:t>
            </a:r>
            <a:endParaRPr sz="2475" baseline="-20202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3205980" y="2716911"/>
            <a:ext cx="3890645" cy="1874520"/>
            <a:chOff x="1681979" y="2716911"/>
            <a:chExt cx="3890645" cy="1874520"/>
          </a:xfrm>
        </p:grpSpPr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1979" y="2795667"/>
              <a:ext cx="834835" cy="83483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977872" y="3068042"/>
              <a:ext cx="441325" cy="443865"/>
            </a:xfrm>
            <a:custGeom>
              <a:avLst/>
              <a:gdLst/>
              <a:ahLst/>
              <a:cxnLst/>
              <a:rect l="l" t="t" r="r" b="b"/>
              <a:pathLst>
                <a:path w="441325" h="443864">
                  <a:moveTo>
                    <a:pt x="440708" y="443346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44813" y="3034784"/>
              <a:ext cx="215056" cy="21548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55247" y="3803771"/>
              <a:ext cx="834835" cy="78758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156902" y="3867866"/>
              <a:ext cx="443230" cy="394970"/>
            </a:xfrm>
            <a:custGeom>
              <a:avLst/>
              <a:gdLst/>
              <a:ahLst/>
              <a:cxnLst/>
              <a:rect l="l" t="t" r="r" b="b"/>
              <a:pathLst>
                <a:path w="443230" h="394970">
                  <a:moveTo>
                    <a:pt x="443197" y="0"/>
                  </a:moveTo>
                  <a:lnTo>
                    <a:pt x="0" y="394524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21876" y="4082812"/>
              <a:ext cx="219058" cy="2107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84591" y="2716911"/>
              <a:ext cx="724574" cy="74032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884846" y="2984310"/>
              <a:ext cx="325755" cy="354965"/>
            </a:xfrm>
            <a:custGeom>
              <a:avLst/>
              <a:gdLst/>
              <a:ahLst/>
              <a:cxnLst/>
              <a:rect l="l" t="t" r="r" b="b"/>
              <a:pathLst>
                <a:path w="325755" h="354964">
                  <a:moveTo>
                    <a:pt x="0" y="354341"/>
                  </a:moveTo>
                  <a:lnTo>
                    <a:pt x="325635" y="0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30151" y="2949784"/>
              <a:ext cx="212058" cy="21809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26355" y="3614753"/>
              <a:ext cx="693071" cy="67731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17286" y="3690034"/>
              <a:ext cx="303530" cy="276225"/>
            </a:xfrm>
            <a:custGeom>
              <a:avLst/>
              <a:gdLst/>
              <a:ahLst/>
              <a:cxnLst/>
              <a:rect l="l" t="t" r="r" b="b"/>
              <a:pathLst>
                <a:path w="303529" h="276225">
                  <a:moveTo>
                    <a:pt x="0" y="0"/>
                  </a:moveTo>
                  <a:lnTo>
                    <a:pt x="302987" y="275603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36551" y="3785546"/>
              <a:ext cx="218411" cy="21164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82434" y="3977040"/>
              <a:ext cx="1055358" cy="53555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759692" y="4125732"/>
              <a:ext cx="666750" cy="85725"/>
            </a:xfrm>
            <a:custGeom>
              <a:avLst/>
              <a:gdLst/>
              <a:ahLst/>
              <a:cxnLst/>
              <a:rect l="l" t="t" r="r" b="b"/>
              <a:pathLst>
                <a:path w="666750" h="85725">
                  <a:moveTo>
                    <a:pt x="0" y="0"/>
                  </a:moveTo>
                  <a:lnTo>
                    <a:pt x="666250" y="85581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51162" y="4087798"/>
              <a:ext cx="221288" cy="21110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95308" y="3662006"/>
              <a:ext cx="677319" cy="70882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4996479" y="3938443"/>
              <a:ext cx="280670" cy="303530"/>
            </a:xfrm>
            <a:custGeom>
              <a:avLst/>
              <a:gdLst/>
              <a:ahLst/>
              <a:cxnLst/>
              <a:rect l="l" t="t" r="r" b="b"/>
              <a:pathLst>
                <a:path w="280670" h="303529">
                  <a:moveTo>
                    <a:pt x="0" y="303238"/>
                  </a:moveTo>
                  <a:lnTo>
                    <a:pt x="280252" y="0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96273" y="3904009"/>
              <a:ext cx="212285" cy="21791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72173" y="2921681"/>
              <a:ext cx="1071109" cy="138614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674719" y="2982613"/>
              <a:ext cx="875665" cy="1197610"/>
            </a:xfrm>
            <a:custGeom>
              <a:avLst/>
              <a:gdLst/>
              <a:ahLst/>
              <a:cxnLst/>
              <a:rect l="l" t="t" r="r" b="b"/>
              <a:pathLst>
                <a:path w="875664" h="1197610">
                  <a:moveTo>
                    <a:pt x="875373" y="1197317"/>
                  </a:moveTo>
                  <a:lnTo>
                    <a:pt x="0" y="0"/>
                  </a:lnTo>
                </a:path>
              </a:pathLst>
            </a:custGeom>
            <a:ln w="4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899963" y="3016191"/>
            <a:ext cx="835025" cy="535940"/>
            <a:chOff x="6375962" y="3016191"/>
            <a:chExt cx="835025" cy="535940"/>
          </a:xfrm>
        </p:grpSpPr>
        <p:pic>
          <p:nvPicPr>
            <p:cNvPr id="108" name="object 10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75962" y="3016191"/>
              <a:ext cx="834835" cy="53555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456712" y="3254623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4361" y="0"/>
                  </a:lnTo>
                </a:path>
              </a:pathLst>
            </a:custGeom>
            <a:ln w="472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35869" y="3148489"/>
              <a:ext cx="212095" cy="212270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7899963" y="3599000"/>
            <a:ext cx="835025" cy="535940"/>
            <a:chOff x="6375962" y="3599000"/>
            <a:chExt cx="835025" cy="535940"/>
          </a:xfrm>
        </p:grpSpPr>
        <p:pic>
          <p:nvPicPr>
            <p:cNvPr id="112" name="object 11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75962" y="3599000"/>
              <a:ext cx="834835" cy="53555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456712" y="3838440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4361" y="0"/>
                  </a:lnTo>
                </a:path>
              </a:pathLst>
            </a:custGeom>
            <a:ln w="4725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35869" y="3732304"/>
              <a:ext cx="212095" cy="212270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8482212" y="2763686"/>
            <a:ext cx="781685" cy="1226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5"/>
              </a:spcBef>
            </a:pPr>
            <a:r>
              <a:rPr sz="2950" spc="15" dirty="0">
                <a:latin typeface="Arial"/>
                <a:cs typeface="Arial"/>
              </a:rPr>
              <a:t>BFS </a:t>
            </a:r>
            <a:r>
              <a:rPr sz="2950" spc="-80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D</a:t>
            </a:r>
            <a:r>
              <a:rPr sz="2950" spc="10" dirty="0">
                <a:latin typeface="Arial"/>
                <a:cs typeface="Arial"/>
              </a:rPr>
              <a:t>F</a:t>
            </a:r>
            <a:r>
              <a:rPr sz="2950" spc="15" dirty="0">
                <a:latin typeface="Arial"/>
                <a:cs typeface="Arial"/>
              </a:rPr>
              <a:t>S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442A474-1E6F-406C-9530-9EF555CA0AE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38950" y="4672793"/>
            <a:ext cx="8324947" cy="18948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534" y="400884"/>
            <a:ext cx="2871216" cy="402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66144" y="4314445"/>
            <a:ext cx="267906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3200" spc="-95" dirty="0">
                <a:solidFill>
                  <a:srgbClr val="C00000"/>
                </a:solidFill>
                <a:latin typeface="Arial"/>
                <a:cs typeface="Arial"/>
              </a:rPr>
              <a:t>BFS:</a:t>
            </a:r>
            <a:endParaRPr sz="3200">
              <a:latin typeface="Arial"/>
              <a:cs typeface="Arial"/>
            </a:endParaRPr>
          </a:p>
          <a:p>
            <a:pPr marL="12065" marR="5080" indent="-635" algn="ctr">
              <a:lnSpc>
                <a:spcPts val="3790"/>
              </a:lnSpc>
              <a:spcBef>
                <a:spcPts val="220"/>
              </a:spcBef>
            </a:pPr>
            <a:r>
              <a:rPr sz="3200" spc="-45" dirty="0">
                <a:latin typeface="Arial"/>
                <a:cs typeface="Arial"/>
              </a:rPr>
              <a:t>Micro-view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of 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n</a:t>
            </a:r>
            <a:r>
              <a:rPr sz="3200" spc="-95" dirty="0">
                <a:latin typeface="Arial"/>
                <a:cs typeface="Arial"/>
              </a:rPr>
              <a:t>e</a:t>
            </a:r>
            <a:r>
              <a:rPr sz="3200" spc="-45" dirty="0">
                <a:latin typeface="Arial"/>
                <a:cs typeface="Arial"/>
              </a:rPr>
              <a:t>i</a:t>
            </a:r>
            <a:r>
              <a:rPr sz="3200" spc="-95" dirty="0">
                <a:latin typeface="Arial"/>
                <a:cs typeface="Arial"/>
              </a:rPr>
              <a:t>g</a:t>
            </a:r>
            <a:r>
              <a:rPr sz="3200" spc="-15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85" dirty="0">
                <a:latin typeface="Arial"/>
                <a:cs typeface="Arial"/>
              </a:rPr>
              <a:t>u</a:t>
            </a:r>
            <a:r>
              <a:rPr sz="3200" spc="-45" dirty="0">
                <a:latin typeface="Arial"/>
                <a:cs typeface="Arial"/>
              </a:rPr>
              <a:t>rh</a:t>
            </a:r>
            <a:r>
              <a:rPr sz="3200" spc="-4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5" dirty="0"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50703" y="3192348"/>
            <a:ext cx="426084" cy="373380"/>
            <a:chOff x="1826703" y="3192348"/>
            <a:chExt cx="426084" cy="373380"/>
          </a:xfrm>
        </p:grpSpPr>
        <p:sp>
          <p:nvSpPr>
            <p:cNvPr id="5" name="object 5"/>
            <p:cNvSpPr/>
            <p:nvPr/>
          </p:nvSpPr>
          <p:spPr>
            <a:xfrm>
              <a:off x="1840990" y="3206635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4">
                  <a:moveTo>
                    <a:pt x="198729" y="0"/>
                  </a:moveTo>
                  <a:lnTo>
                    <a:pt x="145899" y="6156"/>
                  </a:lnTo>
                  <a:lnTo>
                    <a:pt x="98427" y="23530"/>
                  </a:lnTo>
                  <a:lnTo>
                    <a:pt x="58206" y="50480"/>
                  </a:lnTo>
                  <a:lnTo>
                    <a:pt x="27132" y="85362"/>
                  </a:lnTo>
                  <a:lnTo>
                    <a:pt x="7098" y="126533"/>
                  </a:lnTo>
                  <a:lnTo>
                    <a:pt x="0" y="172351"/>
                  </a:lnTo>
                  <a:lnTo>
                    <a:pt x="7098" y="218169"/>
                  </a:lnTo>
                  <a:lnTo>
                    <a:pt x="27132" y="259340"/>
                  </a:lnTo>
                  <a:lnTo>
                    <a:pt x="58206" y="294221"/>
                  </a:lnTo>
                  <a:lnTo>
                    <a:pt x="98427" y="321171"/>
                  </a:lnTo>
                  <a:lnTo>
                    <a:pt x="145899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40"/>
                  </a:lnTo>
                  <a:lnTo>
                    <a:pt x="390359" y="218169"/>
                  </a:lnTo>
                  <a:lnTo>
                    <a:pt x="397457" y="172351"/>
                  </a:lnTo>
                  <a:lnTo>
                    <a:pt x="390359" y="126533"/>
                  </a:lnTo>
                  <a:lnTo>
                    <a:pt x="370325" y="85362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close/>
                </a:path>
              </a:pathLst>
            </a:custGeom>
            <a:solidFill>
              <a:srgbClr val="A2C4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990" y="3206635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4">
                  <a:moveTo>
                    <a:pt x="0" y="172351"/>
                  </a:moveTo>
                  <a:lnTo>
                    <a:pt x="7098" y="126533"/>
                  </a:lnTo>
                  <a:lnTo>
                    <a:pt x="27132" y="85362"/>
                  </a:lnTo>
                  <a:lnTo>
                    <a:pt x="58206" y="50480"/>
                  </a:lnTo>
                  <a:lnTo>
                    <a:pt x="98426" y="23530"/>
                  </a:lnTo>
                  <a:lnTo>
                    <a:pt x="145898" y="6156"/>
                  </a:lnTo>
                  <a:lnTo>
                    <a:pt x="198729" y="0"/>
                  </a:lnTo>
                  <a:lnTo>
                    <a:pt x="251559" y="6156"/>
                  </a:lnTo>
                  <a:lnTo>
                    <a:pt x="299031" y="23530"/>
                  </a:lnTo>
                  <a:lnTo>
                    <a:pt x="339251" y="50480"/>
                  </a:lnTo>
                  <a:lnTo>
                    <a:pt x="370325" y="85362"/>
                  </a:lnTo>
                  <a:lnTo>
                    <a:pt x="390359" y="126533"/>
                  </a:lnTo>
                  <a:lnTo>
                    <a:pt x="397458" y="172351"/>
                  </a:lnTo>
                  <a:lnTo>
                    <a:pt x="390359" y="218168"/>
                  </a:lnTo>
                  <a:lnTo>
                    <a:pt x="370325" y="259339"/>
                  </a:lnTo>
                  <a:lnTo>
                    <a:pt x="339251" y="294221"/>
                  </a:lnTo>
                  <a:lnTo>
                    <a:pt x="299031" y="321171"/>
                  </a:lnTo>
                  <a:lnTo>
                    <a:pt x="251559" y="338545"/>
                  </a:lnTo>
                  <a:lnTo>
                    <a:pt x="198729" y="344702"/>
                  </a:lnTo>
                  <a:lnTo>
                    <a:pt x="145898" y="338545"/>
                  </a:lnTo>
                  <a:lnTo>
                    <a:pt x="98426" y="321171"/>
                  </a:lnTo>
                  <a:lnTo>
                    <a:pt x="58206" y="294221"/>
                  </a:lnTo>
                  <a:lnTo>
                    <a:pt x="27132" y="259339"/>
                  </a:lnTo>
                  <a:lnTo>
                    <a:pt x="7098" y="218168"/>
                  </a:lnTo>
                  <a:lnTo>
                    <a:pt x="0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30371" y="3049524"/>
            <a:ext cx="2660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800" i="1" dirty="0">
                <a:latin typeface="Corbel"/>
                <a:cs typeface="Corbel"/>
              </a:rPr>
              <a:t>u</a:t>
            </a:r>
            <a:endParaRPr sz="3800">
              <a:latin typeface="Corbel"/>
              <a:cs typeface="Corbe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35541" y="2668862"/>
            <a:ext cx="1650364" cy="1510665"/>
            <a:chOff x="1211541" y="2668861"/>
            <a:chExt cx="1650364" cy="1510665"/>
          </a:xfrm>
        </p:grpSpPr>
        <p:sp>
          <p:nvSpPr>
            <p:cNvPr id="9" name="object 9"/>
            <p:cNvSpPr/>
            <p:nvPr/>
          </p:nvSpPr>
          <p:spPr>
            <a:xfrm>
              <a:off x="1837721" y="2683149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198729" y="0"/>
                  </a:moveTo>
                  <a:lnTo>
                    <a:pt x="145899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1"/>
                  </a:lnTo>
                  <a:lnTo>
                    <a:pt x="7098" y="126532"/>
                  </a:lnTo>
                  <a:lnTo>
                    <a:pt x="0" y="172350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6" y="321170"/>
                  </a:lnTo>
                  <a:lnTo>
                    <a:pt x="145899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0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7" y="172350"/>
                  </a:lnTo>
                  <a:lnTo>
                    <a:pt x="390359" y="126532"/>
                  </a:lnTo>
                  <a:lnTo>
                    <a:pt x="370325" y="85361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37721" y="2683149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0" y="172351"/>
                  </a:moveTo>
                  <a:lnTo>
                    <a:pt x="7098" y="126533"/>
                  </a:lnTo>
                  <a:lnTo>
                    <a:pt x="27132" y="85362"/>
                  </a:lnTo>
                  <a:lnTo>
                    <a:pt x="58206" y="50480"/>
                  </a:lnTo>
                  <a:lnTo>
                    <a:pt x="98426" y="23530"/>
                  </a:lnTo>
                  <a:lnTo>
                    <a:pt x="145898" y="6156"/>
                  </a:lnTo>
                  <a:lnTo>
                    <a:pt x="198729" y="0"/>
                  </a:lnTo>
                  <a:lnTo>
                    <a:pt x="251559" y="6156"/>
                  </a:lnTo>
                  <a:lnTo>
                    <a:pt x="299031" y="23530"/>
                  </a:lnTo>
                  <a:lnTo>
                    <a:pt x="339251" y="50480"/>
                  </a:lnTo>
                  <a:lnTo>
                    <a:pt x="370325" y="85362"/>
                  </a:lnTo>
                  <a:lnTo>
                    <a:pt x="390359" y="126533"/>
                  </a:lnTo>
                  <a:lnTo>
                    <a:pt x="397458" y="172351"/>
                  </a:lnTo>
                  <a:lnTo>
                    <a:pt x="390359" y="218168"/>
                  </a:lnTo>
                  <a:lnTo>
                    <a:pt x="370325" y="259339"/>
                  </a:lnTo>
                  <a:lnTo>
                    <a:pt x="339251" y="294221"/>
                  </a:lnTo>
                  <a:lnTo>
                    <a:pt x="299031" y="321171"/>
                  </a:lnTo>
                  <a:lnTo>
                    <a:pt x="251559" y="338545"/>
                  </a:lnTo>
                  <a:lnTo>
                    <a:pt x="198729" y="344702"/>
                  </a:lnTo>
                  <a:lnTo>
                    <a:pt x="145898" y="338545"/>
                  </a:lnTo>
                  <a:lnTo>
                    <a:pt x="98426" y="321171"/>
                  </a:lnTo>
                  <a:lnTo>
                    <a:pt x="58206" y="294221"/>
                  </a:lnTo>
                  <a:lnTo>
                    <a:pt x="27132" y="259339"/>
                  </a:lnTo>
                  <a:lnTo>
                    <a:pt x="7098" y="218168"/>
                  </a:lnTo>
                  <a:lnTo>
                    <a:pt x="0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37721" y="2683149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198729" y="0"/>
                  </a:moveTo>
                  <a:lnTo>
                    <a:pt x="145899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1"/>
                  </a:lnTo>
                  <a:lnTo>
                    <a:pt x="7098" y="126532"/>
                  </a:lnTo>
                  <a:lnTo>
                    <a:pt x="0" y="172350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6" y="321170"/>
                  </a:lnTo>
                  <a:lnTo>
                    <a:pt x="145899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0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7" y="172350"/>
                  </a:lnTo>
                  <a:lnTo>
                    <a:pt x="390359" y="126532"/>
                  </a:lnTo>
                  <a:lnTo>
                    <a:pt x="370325" y="85361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37721" y="2683149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397458" y="172351"/>
                  </a:moveTo>
                  <a:lnTo>
                    <a:pt x="390359" y="126533"/>
                  </a:lnTo>
                  <a:lnTo>
                    <a:pt x="370325" y="85362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lnTo>
                    <a:pt x="145898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2"/>
                  </a:lnTo>
                  <a:lnTo>
                    <a:pt x="7098" y="126533"/>
                  </a:lnTo>
                  <a:lnTo>
                    <a:pt x="0" y="172351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6" y="321171"/>
                  </a:lnTo>
                  <a:lnTo>
                    <a:pt x="145898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8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24995" y="2776681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198729" y="0"/>
                  </a:moveTo>
                  <a:lnTo>
                    <a:pt x="145899" y="6156"/>
                  </a:lnTo>
                  <a:lnTo>
                    <a:pt x="98427" y="23530"/>
                  </a:lnTo>
                  <a:lnTo>
                    <a:pt x="58206" y="50480"/>
                  </a:lnTo>
                  <a:lnTo>
                    <a:pt x="27132" y="85361"/>
                  </a:lnTo>
                  <a:lnTo>
                    <a:pt x="7098" y="126532"/>
                  </a:lnTo>
                  <a:lnTo>
                    <a:pt x="0" y="172350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7" y="321171"/>
                  </a:lnTo>
                  <a:lnTo>
                    <a:pt x="145899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7" y="172350"/>
                  </a:lnTo>
                  <a:lnTo>
                    <a:pt x="390359" y="126532"/>
                  </a:lnTo>
                  <a:lnTo>
                    <a:pt x="370325" y="85361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close/>
                </a:path>
              </a:pathLst>
            </a:custGeom>
            <a:solidFill>
              <a:srgbClr val="D5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24995" y="2776681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0" y="172351"/>
                  </a:moveTo>
                  <a:lnTo>
                    <a:pt x="7098" y="126533"/>
                  </a:lnTo>
                  <a:lnTo>
                    <a:pt x="27132" y="85362"/>
                  </a:lnTo>
                  <a:lnTo>
                    <a:pt x="58206" y="50480"/>
                  </a:lnTo>
                  <a:lnTo>
                    <a:pt x="98426" y="23530"/>
                  </a:lnTo>
                  <a:lnTo>
                    <a:pt x="145898" y="6156"/>
                  </a:lnTo>
                  <a:lnTo>
                    <a:pt x="198729" y="0"/>
                  </a:lnTo>
                  <a:lnTo>
                    <a:pt x="251559" y="6156"/>
                  </a:lnTo>
                  <a:lnTo>
                    <a:pt x="299031" y="23530"/>
                  </a:lnTo>
                  <a:lnTo>
                    <a:pt x="339251" y="50480"/>
                  </a:lnTo>
                  <a:lnTo>
                    <a:pt x="370325" y="85362"/>
                  </a:lnTo>
                  <a:lnTo>
                    <a:pt x="390359" y="126533"/>
                  </a:lnTo>
                  <a:lnTo>
                    <a:pt x="397458" y="172351"/>
                  </a:lnTo>
                  <a:lnTo>
                    <a:pt x="390359" y="218168"/>
                  </a:lnTo>
                  <a:lnTo>
                    <a:pt x="370325" y="259339"/>
                  </a:lnTo>
                  <a:lnTo>
                    <a:pt x="339251" y="294221"/>
                  </a:lnTo>
                  <a:lnTo>
                    <a:pt x="299031" y="321171"/>
                  </a:lnTo>
                  <a:lnTo>
                    <a:pt x="251559" y="338545"/>
                  </a:lnTo>
                  <a:lnTo>
                    <a:pt x="198729" y="344702"/>
                  </a:lnTo>
                  <a:lnTo>
                    <a:pt x="145898" y="338545"/>
                  </a:lnTo>
                  <a:lnTo>
                    <a:pt x="98426" y="321171"/>
                  </a:lnTo>
                  <a:lnTo>
                    <a:pt x="58206" y="294221"/>
                  </a:lnTo>
                  <a:lnTo>
                    <a:pt x="27132" y="259339"/>
                  </a:lnTo>
                  <a:lnTo>
                    <a:pt x="7098" y="218168"/>
                  </a:lnTo>
                  <a:lnTo>
                    <a:pt x="0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0661" y="3070901"/>
              <a:ext cx="212540" cy="1933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49614" y="3206635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4">
                  <a:moveTo>
                    <a:pt x="198728" y="0"/>
                  </a:moveTo>
                  <a:lnTo>
                    <a:pt x="145898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2"/>
                  </a:lnTo>
                  <a:lnTo>
                    <a:pt x="7098" y="126533"/>
                  </a:lnTo>
                  <a:lnTo>
                    <a:pt x="0" y="172351"/>
                  </a:lnTo>
                  <a:lnTo>
                    <a:pt x="7098" y="218169"/>
                  </a:lnTo>
                  <a:lnTo>
                    <a:pt x="27132" y="259340"/>
                  </a:lnTo>
                  <a:lnTo>
                    <a:pt x="58206" y="294221"/>
                  </a:lnTo>
                  <a:lnTo>
                    <a:pt x="98426" y="321171"/>
                  </a:lnTo>
                  <a:lnTo>
                    <a:pt x="145898" y="338545"/>
                  </a:lnTo>
                  <a:lnTo>
                    <a:pt x="198728" y="344702"/>
                  </a:lnTo>
                  <a:lnTo>
                    <a:pt x="251558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40"/>
                  </a:lnTo>
                  <a:lnTo>
                    <a:pt x="390359" y="218169"/>
                  </a:lnTo>
                  <a:lnTo>
                    <a:pt x="397457" y="172351"/>
                  </a:lnTo>
                  <a:lnTo>
                    <a:pt x="390359" y="126533"/>
                  </a:lnTo>
                  <a:lnTo>
                    <a:pt x="370325" y="85362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8" y="6156"/>
                  </a:lnTo>
                  <a:lnTo>
                    <a:pt x="19872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9614" y="3206635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4">
                  <a:moveTo>
                    <a:pt x="0" y="172351"/>
                  </a:moveTo>
                  <a:lnTo>
                    <a:pt x="7098" y="126533"/>
                  </a:lnTo>
                  <a:lnTo>
                    <a:pt x="27132" y="85362"/>
                  </a:lnTo>
                  <a:lnTo>
                    <a:pt x="58206" y="50480"/>
                  </a:lnTo>
                  <a:lnTo>
                    <a:pt x="98426" y="23530"/>
                  </a:lnTo>
                  <a:lnTo>
                    <a:pt x="145898" y="6156"/>
                  </a:lnTo>
                  <a:lnTo>
                    <a:pt x="198729" y="0"/>
                  </a:lnTo>
                  <a:lnTo>
                    <a:pt x="251559" y="6156"/>
                  </a:lnTo>
                  <a:lnTo>
                    <a:pt x="299031" y="23530"/>
                  </a:lnTo>
                  <a:lnTo>
                    <a:pt x="339251" y="50480"/>
                  </a:lnTo>
                  <a:lnTo>
                    <a:pt x="370325" y="85362"/>
                  </a:lnTo>
                  <a:lnTo>
                    <a:pt x="390359" y="126533"/>
                  </a:lnTo>
                  <a:lnTo>
                    <a:pt x="397458" y="172351"/>
                  </a:lnTo>
                  <a:lnTo>
                    <a:pt x="390359" y="218168"/>
                  </a:lnTo>
                  <a:lnTo>
                    <a:pt x="370325" y="259339"/>
                  </a:lnTo>
                  <a:lnTo>
                    <a:pt x="339251" y="294221"/>
                  </a:lnTo>
                  <a:lnTo>
                    <a:pt x="299031" y="321171"/>
                  </a:lnTo>
                  <a:lnTo>
                    <a:pt x="251559" y="338545"/>
                  </a:lnTo>
                  <a:lnTo>
                    <a:pt x="198729" y="344702"/>
                  </a:lnTo>
                  <a:lnTo>
                    <a:pt x="145898" y="338545"/>
                  </a:lnTo>
                  <a:lnTo>
                    <a:pt x="98426" y="321171"/>
                  </a:lnTo>
                  <a:lnTo>
                    <a:pt x="58206" y="294221"/>
                  </a:lnTo>
                  <a:lnTo>
                    <a:pt x="27132" y="259339"/>
                  </a:lnTo>
                  <a:lnTo>
                    <a:pt x="7098" y="218168"/>
                  </a:lnTo>
                  <a:lnTo>
                    <a:pt x="0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5178" y="3315487"/>
              <a:ext cx="214641" cy="1270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950" y="3027851"/>
              <a:ext cx="127000" cy="1788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50446" y="2776681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198729" y="0"/>
                  </a:moveTo>
                  <a:lnTo>
                    <a:pt x="145899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1"/>
                  </a:lnTo>
                  <a:lnTo>
                    <a:pt x="7098" y="126532"/>
                  </a:lnTo>
                  <a:lnTo>
                    <a:pt x="0" y="172350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6" y="321171"/>
                  </a:lnTo>
                  <a:lnTo>
                    <a:pt x="145899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7" y="172350"/>
                  </a:lnTo>
                  <a:lnTo>
                    <a:pt x="390359" y="126532"/>
                  </a:lnTo>
                  <a:lnTo>
                    <a:pt x="370325" y="85361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0446" y="2776681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10" h="344805">
                  <a:moveTo>
                    <a:pt x="397458" y="172351"/>
                  </a:moveTo>
                  <a:lnTo>
                    <a:pt x="390359" y="126533"/>
                  </a:lnTo>
                  <a:lnTo>
                    <a:pt x="370325" y="85362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lnTo>
                    <a:pt x="145898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2"/>
                  </a:lnTo>
                  <a:lnTo>
                    <a:pt x="7098" y="126533"/>
                  </a:lnTo>
                  <a:lnTo>
                    <a:pt x="0" y="172351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6" y="321171"/>
                  </a:lnTo>
                  <a:lnTo>
                    <a:pt x="145898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8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9698" y="3070901"/>
              <a:ext cx="212540" cy="1933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25828" y="3206635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09" h="344804">
                  <a:moveTo>
                    <a:pt x="198728" y="0"/>
                  </a:moveTo>
                  <a:lnTo>
                    <a:pt x="145898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2"/>
                  </a:lnTo>
                  <a:lnTo>
                    <a:pt x="7098" y="126533"/>
                  </a:lnTo>
                  <a:lnTo>
                    <a:pt x="0" y="172351"/>
                  </a:lnTo>
                  <a:lnTo>
                    <a:pt x="7098" y="218169"/>
                  </a:lnTo>
                  <a:lnTo>
                    <a:pt x="27132" y="259340"/>
                  </a:lnTo>
                  <a:lnTo>
                    <a:pt x="58206" y="294221"/>
                  </a:lnTo>
                  <a:lnTo>
                    <a:pt x="98426" y="321171"/>
                  </a:lnTo>
                  <a:lnTo>
                    <a:pt x="145898" y="338545"/>
                  </a:lnTo>
                  <a:lnTo>
                    <a:pt x="198728" y="344702"/>
                  </a:lnTo>
                  <a:lnTo>
                    <a:pt x="251558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40"/>
                  </a:lnTo>
                  <a:lnTo>
                    <a:pt x="390359" y="218169"/>
                  </a:lnTo>
                  <a:lnTo>
                    <a:pt x="397458" y="172351"/>
                  </a:lnTo>
                  <a:lnTo>
                    <a:pt x="390359" y="126533"/>
                  </a:lnTo>
                  <a:lnTo>
                    <a:pt x="370325" y="85362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8" y="6156"/>
                  </a:lnTo>
                  <a:lnTo>
                    <a:pt x="19872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5829" y="3206635"/>
              <a:ext cx="397510" cy="344805"/>
            </a:xfrm>
            <a:custGeom>
              <a:avLst/>
              <a:gdLst/>
              <a:ahLst/>
              <a:cxnLst/>
              <a:rect l="l" t="t" r="r" b="b"/>
              <a:pathLst>
                <a:path w="397509" h="344804">
                  <a:moveTo>
                    <a:pt x="397458" y="172351"/>
                  </a:moveTo>
                  <a:lnTo>
                    <a:pt x="390359" y="126533"/>
                  </a:lnTo>
                  <a:lnTo>
                    <a:pt x="370325" y="85362"/>
                  </a:lnTo>
                  <a:lnTo>
                    <a:pt x="339251" y="50480"/>
                  </a:lnTo>
                  <a:lnTo>
                    <a:pt x="299031" y="23530"/>
                  </a:lnTo>
                  <a:lnTo>
                    <a:pt x="251559" y="6156"/>
                  </a:lnTo>
                  <a:lnTo>
                    <a:pt x="198729" y="0"/>
                  </a:lnTo>
                  <a:lnTo>
                    <a:pt x="145898" y="6156"/>
                  </a:lnTo>
                  <a:lnTo>
                    <a:pt x="98426" y="23530"/>
                  </a:lnTo>
                  <a:lnTo>
                    <a:pt x="58206" y="50480"/>
                  </a:lnTo>
                  <a:lnTo>
                    <a:pt x="27132" y="85362"/>
                  </a:lnTo>
                  <a:lnTo>
                    <a:pt x="7098" y="126533"/>
                  </a:lnTo>
                  <a:lnTo>
                    <a:pt x="0" y="172351"/>
                  </a:lnTo>
                  <a:lnTo>
                    <a:pt x="7098" y="218168"/>
                  </a:lnTo>
                  <a:lnTo>
                    <a:pt x="27132" y="259339"/>
                  </a:lnTo>
                  <a:lnTo>
                    <a:pt x="58206" y="294221"/>
                  </a:lnTo>
                  <a:lnTo>
                    <a:pt x="98426" y="321171"/>
                  </a:lnTo>
                  <a:lnTo>
                    <a:pt x="145898" y="338545"/>
                  </a:lnTo>
                  <a:lnTo>
                    <a:pt x="198729" y="344702"/>
                  </a:lnTo>
                  <a:lnTo>
                    <a:pt x="251559" y="338545"/>
                  </a:lnTo>
                  <a:lnTo>
                    <a:pt x="299031" y="321171"/>
                  </a:lnTo>
                  <a:lnTo>
                    <a:pt x="339251" y="294221"/>
                  </a:lnTo>
                  <a:lnTo>
                    <a:pt x="370325" y="259339"/>
                  </a:lnTo>
                  <a:lnTo>
                    <a:pt x="390359" y="218168"/>
                  </a:lnTo>
                  <a:lnTo>
                    <a:pt x="397458" y="17235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3080" y="3315486"/>
              <a:ext cx="214640" cy="1270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29499" y="3787432"/>
              <a:ext cx="376555" cy="377825"/>
            </a:xfrm>
            <a:custGeom>
              <a:avLst/>
              <a:gdLst/>
              <a:ahLst/>
              <a:cxnLst/>
              <a:rect l="l" t="t" r="r" b="b"/>
              <a:pathLst>
                <a:path w="376555" h="377825">
                  <a:moveTo>
                    <a:pt x="188121" y="0"/>
                  </a:moveTo>
                  <a:lnTo>
                    <a:pt x="138111" y="6738"/>
                  </a:lnTo>
                  <a:lnTo>
                    <a:pt x="93173" y="25753"/>
                  </a:lnTo>
                  <a:lnTo>
                    <a:pt x="55099" y="55248"/>
                  </a:lnTo>
                  <a:lnTo>
                    <a:pt x="25684" y="93424"/>
                  </a:lnTo>
                  <a:lnTo>
                    <a:pt x="6719" y="138484"/>
                  </a:lnTo>
                  <a:lnTo>
                    <a:pt x="0" y="188630"/>
                  </a:lnTo>
                  <a:lnTo>
                    <a:pt x="6719" y="238775"/>
                  </a:lnTo>
                  <a:lnTo>
                    <a:pt x="25684" y="283835"/>
                  </a:lnTo>
                  <a:lnTo>
                    <a:pt x="55099" y="322011"/>
                  </a:lnTo>
                  <a:lnTo>
                    <a:pt x="93173" y="351506"/>
                  </a:lnTo>
                  <a:lnTo>
                    <a:pt x="138111" y="370521"/>
                  </a:lnTo>
                  <a:lnTo>
                    <a:pt x="188121" y="377259"/>
                  </a:lnTo>
                  <a:lnTo>
                    <a:pt x="238131" y="370521"/>
                  </a:lnTo>
                  <a:lnTo>
                    <a:pt x="283069" y="351506"/>
                  </a:lnTo>
                  <a:lnTo>
                    <a:pt x="321142" y="322011"/>
                  </a:lnTo>
                  <a:lnTo>
                    <a:pt x="350557" y="283835"/>
                  </a:lnTo>
                  <a:lnTo>
                    <a:pt x="369521" y="238775"/>
                  </a:lnTo>
                  <a:lnTo>
                    <a:pt x="376241" y="188630"/>
                  </a:lnTo>
                  <a:lnTo>
                    <a:pt x="369521" y="138484"/>
                  </a:lnTo>
                  <a:lnTo>
                    <a:pt x="350557" y="93424"/>
                  </a:lnTo>
                  <a:lnTo>
                    <a:pt x="321142" y="55248"/>
                  </a:lnTo>
                  <a:lnTo>
                    <a:pt x="283069" y="25753"/>
                  </a:lnTo>
                  <a:lnTo>
                    <a:pt x="238131" y="6738"/>
                  </a:lnTo>
                  <a:lnTo>
                    <a:pt x="188121" y="0"/>
                  </a:lnTo>
                  <a:close/>
                </a:path>
              </a:pathLst>
            </a:custGeom>
            <a:solidFill>
              <a:srgbClr val="D5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9500" y="3787432"/>
              <a:ext cx="376555" cy="377825"/>
            </a:xfrm>
            <a:custGeom>
              <a:avLst/>
              <a:gdLst/>
              <a:ahLst/>
              <a:cxnLst/>
              <a:rect l="l" t="t" r="r" b="b"/>
              <a:pathLst>
                <a:path w="376555" h="377825">
                  <a:moveTo>
                    <a:pt x="188120" y="0"/>
                  </a:moveTo>
                  <a:lnTo>
                    <a:pt x="238130" y="6738"/>
                  </a:lnTo>
                  <a:lnTo>
                    <a:pt x="283068" y="25753"/>
                  </a:lnTo>
                  <a:lnTo>
                    <a:pt x="321141" y="55248"/>
                  </a:lnTo>
                  <a:lnTo>
                    <a:pt x="350557" y="93424"/>
                  </a:lnTo>
                  <a:lnTo>
                    <a:pt x="369521" y="138484"/>
                  </a:lnTo>
                  <a:lnTo>
                    <a:pt x="376241" y="188629"/>
                  </a:lnTo>
                  <a:lnTo>
                    <a:pt x="369521" y="238774"/>
                  </a:lnTo>
                  <a:lnTo>
                    <a:pt x="350557" y="283834"/>
                  </a:lnTo>
                  <a:lnTo>
                    <a:pt x="321141" y="322010"/>
                  </a:lnTo>
                  <a:lnTo>
                    <a:pt x="283068" y="351505"/>
                  </a:lnTo>
                  <a:lnTo>
                    <a:pt x="238130" y="370520"/>
                  </a:lnTo>
                  <a:lnTo>
                    <a:pt x="188120" y="377259"/>
                  </a:lnTo>
                  <a:lnTo>
                    <a:pt x="138110" y="370520"/>
                  </a:lnTo>
                  <a:lnTo>
                    <a:pt x="93172" y="351505"/>
                  </a:lnTo>
                  <a:lnTo>
                    <a:pt x="55099" y="322010"/>
                  </a:lnTo>
                  <a:lnTo>
                    <a:pt x="25683" y="283834"/>
                  </a:lnTo>
                  <a:lnTo>
                    <a:pt x="6719" y="238774"/>
                  </a:lnTo>
                  <a:lnTo>
                    <a:pt x="0" y="188629"/>
                  </a:lnTo>
                  <a:lnTo>
                    <a:pt x="6719" y="138484"/>
                  </a:lnTo>
                  <a:lnTo>
                    <a:pt x="25683" y="93424"/>
                  </a:lnTo>
                  <a:lnTo>
                    <a:pt x="55099" y="55248"/>
                  </a:lnTo>
                  <a:lnTo>
                    <a:pt x="93172" y="25753"/>
                  </a:lnTo>
                  <a:lnTo>
                    <a:pt x="138110" y="6738"/>
                  </a:lnTo>
                  <a:lnTo>
                    <a:pt x="18812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4463" y="3550583"/>
              <a:ext cx="126601" cy="2367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5359" y="3669132"/>
              <a:ext cx="363220" cy="377825"/>
            </a:xfrm>
            <a:custGeom>
              <a:avLst/>
              <a:gdLst/>
              <a:ahLst/>
              <a:cxnLst/>
              <a:rect l="l" t="t" r="r" b="b"/>
              <a:pathLst>
                <a:path w="363219" h="377825">
                  <a:moveTo>
                    <a:pt x="181578" y="0"/>
                  </a:moveTo>
                  <a:lnTo>
                    <a:pt x="133307" y="6738"/>
                  </a:lnTo>
                  <a:lnTo>
                    <a:pt x="89932" y="25753"/>
                  </a:lnTo>
                  <a:lnTo>
                    <a:pt x="53182" y="55248"/>
                  </a:lnTo>
                  <a:lnTo>
                    <a:pt x="24790" y="93424"/>
                  </a:lnTo>
                  <a:lnTo>
                    <a:pt x="6486" y="138484"/>
                  </a:lnTo>
                  <a:lnTo>
                    <a:pt x="0" y="188629"/>
                  </a:lnTo>
                  <a:lnTo>
                    <a:pt x="6486" y="238774"/>
                  </a:lnTo>
                  <a:lnTo>
                    <a:pt x="24790" y="283834"/>
                  </a:lnTo>
                  <a:lnTo>
                    <a:pt x="53182" y="322010"/>
                  </a:lnTo>
                  <a:lnTo>
                    <a:pt x="89932" y="351505"/>
                  </a:lnTo>
                  <a:lnTo>
                    <a:pt x="133307" y="370520"/>
                  </a:lnTo>
                  <a:lnTo>
                    <a:pt x="181578" y="377258"/>
                  </a:lnTo>
                  <a:lnTo>
                    <a:pt x="229849" y="370520"/>
                  </a:lnTo>
                  <a:lnTo>
                    <a:pt x="273224" y="351505"/>
                  </a:lnTo>
                  <a:lnTo>
                    <a:pt x="309974" y="322010"/>
                  </a:lnTo>
                  <a:lnTo>
                    <a:pt x="338366" y="283834"/>
                  </a:lnTo>
                  <a:lnTo>
                    <a:pt x="356671" y="238774"/>
                  </a:lnTo>
                  <a:lnTo>
                    <a:pt x="363157" y="188629"/>
                  </a:lnTo>
                  <a:lnTo>
                    <a:pt x="356671" y="138484"/>
                  </a:lnTo>
                  <a:lnTo>
                    <a:pt x="338366" y="93424"/>
                  </a:lnTo>
                  <a:lnTo>
                    <a:pt x="309974" y="55248"/>
                  </a:lnTo>
                  <a:lnTo>
                    <a:pt x="273224" y="25753"/>
                  </a:lnTo>
                  <a:lnTo>
                    <a:pt x="229849" y="6738"/>
                  </a:lnTo>
                  <a:lnTo>
                    <a:pt x="181578" y="0"/>
                  </a:lnTo>
                  <a:close/>
                </a:path>
              </a:pathLst>
            </a:custGeom>
            <a:solidFill>
              <a:srgbClr val="D5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85360" y="3669132"/>
              <a:ext cx="363220" cy="377825"/>
            </a:xfrm>
            <a:custGeom>
              <a:avLst/>
              <a:gdLst/>
              <a:ahLst/>
              <a:cxnLst/>
              <a:rect l="l" t="t" r="r" b="b"/>
              <a:pathLst>
                <a:path w="363219" h="377825">
                  <a:moveTo>
                    <a:pt x="181578" y="0"/>
                  </a:moveTo>
                  <a:lnTo>
                    <a:pt x="229849" y="6738"/>
                  </a:lnTo>
                  <a:lnTo>
                    <a:pt x="273224" y="25753"/>
                  </a:lnTo>
                  <a:lnTo>
                    <a:pt x="309973" y="55248"/>
                  </a:lnTo>
                  <a:lnTo>
                    <a:pt x="338366" y="93424"/>
                  </a:lnTo>
                  <a:lnTo>
                    <a:pt x="356670" y="138484"/>
                  </a:lnTo>
                  <a:lnTo>
                    <a:pt x="363157" y="188629"/>
                  </a:lnTo>
                  <a:lnTo>
                    <a:pt x="356670" y="238774"/>
                  </a:lnTo>
                  <a:lnTo>
                    <a:pt x="338366" y="283834"/>
                  </a:lnTo>
                  <a:lnTo>
                    <a:pt x="309973" y="322010"/>
                  </a:lnTo>
                  <a:lnTo>
                    <a:pt x="273224" y="351505"/>
                  </a:lnTo>
                  <a:lnTo>
                    <a:pt x="229849" y="370520"/>
                  </a:lnTo>
                  <a:lnTo>
                    <a:pt x="181578" y="377259"/>
                  </a:lnTo>
                  <a:lnTo>
                    <a:pt x="133307" y="370520"/>
                  </a:lnTo>
                  <a:lnTo>
                    <a:pt x="89932" y="351505"/>
                  </a:lnTo>
                  <a:lnTo>
                    <a:pt x="53183" y="322010"/>
                  </a:lnTo>
                  <a:lnTo>
                    <a:pt x="24790" y="283834"/>
                  </a:lnTo>
                  <a:lnTo>
                    <a:pt x="6486" y="238774"/>
                  </a:lnTo>
                  <a:lnTo>
                    <a:pt x="0" y="188629"/>
                  </a:lnTo>
                  <a:lnTo>
                    <a:pt x="6486" y="138484"/>
                  </a:lnTo>
                  <a:lnTo>
                    <a:pt x="24790" y="93424"/>
                  </a:lnTo>
                  <a:lnTo>
                    <a:pt x="53183" y="55248"/>
                  </a:lnTo>
                  <a:lnTo>
                    <a:pt x="89932" y="25753"/>
                  </a:lnTo>
                  <a:lnTo>
                    <a:pt x="133307" y="6738"/>
                  </a:lnTo>
                  <a:lnTo>
                    <a:pt x="181578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0683" y="3493602"/>
              <a:ext cx="267970" cy="231140"/>
            </a:xfrm>
            <a:custGeom>
              <a:avLst/>
              <a:gdLst/>
              <a:ahLst/>
              <a:cxnLst/>
              <a:rect l="l" t="t" r="r" b="b"/>
              <a:pathLst>
                <a:path w="267969" h="231139">
                  <a:moveTo>
                    <a:pt x="165108" y="155530"/>
                  </a:moveTo>
                  <a:lnTo>
                    <a:pt x="130050" y="196569"/>
                  </a:lnTo>
                  <a:lnTo>
                    <a:pt x="267858" y="230778"/>
                  </a:lnTo>
                  <a:lnTo>
                    <a:pt x="239516" y="163779"/>
                  </a:lnTo>
                  <a:lnTo>
                    <a:pt x="174764" y="163779"/>
                  </a:lnTo>
                  <a:lnTo>
                    <a:pt x="165108" y="155530"/>
                  </a:lnTo>
                  <a:close/>
                </a:path>
                <a:path w="267969" h="231139">
                  <a:moveTo>
                    <a:pt x="177482" y="141045"/>
                  </a:moveTo>
                  <a:lnTo>
                    <a:pt x="165108" y="155530"/>
                  </a:lnTo>
                  <a:lnTo>
                    <a:pt x="174764" y="163779"/>
                  </a:lnTo>
                  <a:lnTo>
                    <a:pt x="187138" y="149294"/>
                  </a:lnTo>
                  <a:lnTo>
                    <a:pt x="177482" y="141045"/>
                  </a:lnTo>
                  <a:close/>
                </a:path>
                <a:path w="267969" h="231139">
                  <a:moveTo>
                    <a:pt x="212539" y="100007"/>
                  </a:moveTo>
                  <a:lnTo>
                    <a:pt x="177482" y="141045"/>
                  </a:lnTo>
                  <a:lnTo>
                    <a:pt x="187138" y="149294"/>
                  </a:lnTo>
                  <a:lnTo>
                    <a:pt x="174764" y="163779"/>
                  </a:lnTo>
                  <a:lnTo>
                    <a:pt x="239516" y="163779"/>
                  </a:lnTo>
                  <a:lnTo>
                    <a:pt x="212539" y="100007"/>
                  </a:lnTo>
                  <a:close/>
                </a:path>
                <a:path w="267969" h="231139">
                  <a:moveTo>
                    <a:pt x="12373" y="0"/>
                  </a:moveTo>
                  <a:lnTo>
                    <a:pt x="0" y="14484"/>
                  </a:lnTo>
                  <a:lnTo>
                    <a:pt x="165108" y="155530"/>
                  </a:lnTo>
                  <a:lnTo>
                    <a:pt x="177482" y="141045"/>
                  </a:lnTo>
                  <a:lnTo>
                    <a:pt x="1237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4382" y="3669132"/>
              <a:ext cx="363220" cy="377825"/>
            </a:xfrm>
            <a:custGeom>
              <a:avLst/>
              <a:gdLst/>
              <a:ahLst/>
              <a:cxnLst/>
              <a:rect l="l" t="t" r="r" b="b"/>
              <a:pathLst>
                <a:path w="363219" h="377825">
                  <a:moveTo>
                    <a:pt x="181578" y="0"/>
                  </a:moveTo>
                  <a:lnTo>
                    <a:pt x="133307" y="6738"/>
                  </a:lnTo>
                  <a:lnTo>
                    <a:pt x="89932" y="25753"/>
                  </a:lnTo>
                  <a:lnTo>
                    <a:pt x="53182" y="55248"/>
                  </a:lnTo>
                  <a:lnTo>
                    <a:pt x="24790" y="93424"/>
                  </a:lnTo>
                  <a:lnTo>
                    <a:pt x="6486" y="138484"/>
                  </a:lnTo>
                  <a:lnTo>
                    <a:pt x="0" y="188629"/>
                  </a:lnTo>
                  <a:lnTo>
                    <a:pt x="6486" y="238774"/>
                  </a:lnTo>
                  <a:lnTo>
                    <a:pt x="24790" y="283834"/>
                  </a:lnTo>
                  <a:lnTo>
                    <a:pt x="53182" y="322010"/>
                  </a:lnTo>
                  <a:lnTo>
                    <a:pt x="89932" y="351505"/>
                  </a:lnTo>
                  <a:lnTo>
                    <a:pt x="133307" y="370520"/>
                  </a:lnTo>
                  <a:lnTo>
                    <a:pt x="181578" y="377258"/>
                  </a:lnTo>
                  <a:lnTo>
                    <a:pt x="229849" y="370520"/>
                  </a:lnTo>
                  <a:lnTo>
                    <a:pt x="273224" y="351505"/>
                  </a:lnTo>
                  <a:lnTo>
                    <a:pt x="309974" y="322010"/>
                  </a:lnTo>
                  <a:lnTo>
                    <a:pt x="338366" y="283834"/>
                  </a:lnTo>
                  <a:lnTo>
                    <a:pt x="356671" y="238774"/>
                  </a:lnTo>
                  <a:lnTo>
                    <a:pt x="363157" y="188629"/>
                  </a:lnTo>
                  <a:lnTo>
                    <a:pt x="356671" y="138484"/>
                  </a:lnTo>
                  <a:lnTo>
                    <a:pt x="338366" y="93424"/>
                  </a:lnTo>
                  <a:lnTo>
                    <a:pt x="309974" y="55248"/>
                  </a:lnTo>
                  <a:lnTo>
                    <a:pt x="273224" y="25753"/>
                  </a:lnTo>
                  <a:lnTo>
                    <a:pt x="229849" y="6738"/>
                  </a:lnTo>
                  <a:lnTo>
                    <a:pt x="18157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24382" y="3669132"/>
              <a:ext cx="363220" cy="377825"/>
            </a:xfrm>
            <a:custGeom>
              <a:avLst/>
              <a:gdLst/>
              <a:ahLst/>
              <a:cxnLst/>
              <a:rect l="l" t="t" r="r" b="b"/>
              <a:pathLst>
                <a:path w="363219" h="377825">
                  <a:moveTo>
                    <a:pt x="181578" y="0"/>
                  </a:moveTo>
                  <a:lnTo>
                    <a:pt x="133307" y="6738"/>
                  </a:lnTo>
                  <a:lnTo>
                    <a:pt x="89932" y="25753"/>
                  </a:lnTo>
                  <a:lnTo>
                    <a:pt x="53183" y="55248"/>
                  </a:lnTo>
                  <a:lnTo>
                    <a:pt x="24790" y="93424"/>
                  </a:lnTo>
                  <a:lnTo>
                    <a:pt x="6486" y="138484"/>
                  </a:lnTo>
                  <a:lnTo>
                    <a:pt x="0" y="188629"/>
                  </a:lnTo>
                  <a:lnTo>
                    <a:pt x="6486" y="238774"/>
                  </a:lnTo>
                  <a:lnTo>
                    <a:pt x="24790" y="283834"/>
                  </a:lnTo>
                  <a:lnTo>
                    <a:pt x="53183" y="322010"/>
                  </a:lnTo>
                  <a:lnTo>
                    <a:pt x="89932" y="351505"/>
                  </a:lnTo>
                  <a:lnTo>
                    <a:pt x="133307" y="370520"/>
                  </a:lnTo>
                  <a:lnTo>
                    <a:pt x="181578" y="377259"/>
                  </a:lnTo>
                  <a:lnTo>
                    <a:pt x="229849" y="370520"/>
                  </a:lnTo>
                  <a:lnTo>
                    <a:pt x="273224" y="351505"/>
                  </a:lnTo>
                  <a:lnTo>
                    <a:pt x="309973" y="322010"/>
                  </a:lnTo>
                  <a:lnTo>
                    <a:pt x="338366" y="283834"/>
                  </a:lnTo>
                  <a:lnTo>
                    <a:pt x="356670" y="238774"/>
                  </a:lnTo>
                  <a:lnTo>
                    <a:pt x="363157" y="188629"/>
                  </a:lnTo>
                  <a:lnTo>
                    <a:pt x="356670" y="138484"/>
                  </a:lnTo>
                  <a:lnTo>
                    <a:pt x="338366" y="93424"/>
                  </a:lnTo>
                  <a:lnTo>
                    <a:pt x="309973" y="55248"/>
                  </a:lnTo>
                  <a:lnTo>
                    <a:pt x="273224" y="25753"/>
                  </a:lnTo>
                  <a:lnTo>
                    <a:pt x="229849" y="6738"/>
                  </a:lnTo>
                  <a:lnTo>
                    <a:pt x="181578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34256" y="3493613"/>
              <a:ext cx="267970" cy="231140"/>
            </a:xfrm>
            <a:custGeom>
              <a:avLst/>
              <a:gdLst/>
              <a:ahLst/>
              <a:cxnLst/>
              <a:rect l="l" t="t" r="r" b="b"/>
              <a:pathLst>
                <a:path w="267969" h="231139">
                  <a:moveTo>
                    <a:pt x="55317" y="100006"/>
                  </a:moveTo>
                  <a:lnTo>
                    <a:pt x="0" y="230778"/>
                  </a:lnTo>
                  <a:lnTo>
                    <a:pt x="137807" y="196569"/>
                  </a:lnTo>
                  <a:lnTo>
                    <a:pt x="109796" y="163779"/>
                  </a:lnTo>
                  <a:lnTo>
                    <a:pt x="93093" y="163779"/>
                  </a:lnTo>
                  <a:lnTo>
                    <a:pt x="80719" y="149294"/>
                  </a:lnTo>
                  <a:lnTo>
                    <a:pt x="90376" y="141045"/>
                  </a:lnTo>
                  <a:lnTo>
                    <a:pt x="55317" y="100006"/>
                  </a:lnTo>
                  <a:close/>
                </a:path>
                <a:path w="267969" h="231139">
                  <a:moveTo>
                    <a:pt x="90376" y="141045"/>
                  </a:moveTo>
                  <a:lnTo>
                    <a:pt x="80719" y="149294"/>
                  </a:lnTo>
                  <a:lnTo>
                    <a:pt x="93093" y="163779"/>
                  </a:lnTo>
                  <a:lnTo>
                    <a:pt x="102749" y="155530"/>
                  </a:lnTo>
                  <a:lnTo>
                    <a:pt x="90376" y="141045"/>
                  </a:lnTo>
                  <a:close/>
                </a:path>
                <a:path w="267969" h="231139">
                  <a:moveTo>
                    <a:pt x="102749" y="155530"/>
                  </a:moveTo>
                  <a:lnTo>
                    <a:pt x="93093" y="163779"/>
                  </a:lnTo>
                  <a:lnTo>
                    <a:pt x="109796" y="163779"/>
                  </a:lnTo>
                  <a:lnTo>
                    <a:pt x="102749" y="155530"/>
                  </a:lnTo>
                  <a:close/>
                </a:path>
                <a:path w="267969" h="231139">
                  <a:moveTo>
                    <a:pt x="255483" y="0"/>
                  </a:moveTo>
                  <a:lnTo>
                    <a:pt x="90376" y="141045"/>
                  </a:lnTo>
                  <a:lnTo>
                    <a:pt x="102749" y="155530"/>
                  </a:lnTo>
                  <a:lnTo>
                    <a:pt x="267856" y="14484"/>
                  </a:lnTo>
                  <a:lnTo>
                    <a:pt x="25548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626026" y="4347973"/>
            <a:ext cx="267906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3200" spc="-125" dirty="0">
                <a:solidFill>
                  <a:srgbClr val="C00000"/>
                </a:solidFill>
                <a:latin typeface="Arial"/>
                <a:cs typeface="Arial"/>
              </a:rPr>
              <a:t>DFS:</a:t>
            </a:r>
            <a:endParaRPr sz="3200">
              <a:latin typeface="Arial"/>
              <a:cs typeface="Arial"/>
            </a:endParaRPr>
          </a:p>
          <a:p>
            <a:pPr marL="12065" marR="5080" indent="-635" algn="ctr">
              <a:lnSpc>
                <a:spcPts val="3790"/>
              </a:lnSpc>
              <a:spcBef>
                <a:spcPts val="220"/>
              </a:spcBef>
            </a:pPr>
            <a:r>
              <a:rPr sz="3200" spc="-40" dirty="0">
                <a:latin typeface="Arial"/>
                <a:cs typeface="Arial"/>
              </a:rPr>
              <a:t>Macro-view </a:t>
            </a:r>
            <a:r>
              <a:rPr sz="3200" spc="-35" dirty="0">
                <a:latin typeface="Arial"/>
                <a:cs typeface="Arial"/>
              </a:rPr>
              <a:t>of 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n</a:t>
            </a:r>
            <a:r>
              <a:rPr sz="3200" spc="-95" dirty="0">
                <a:latin typeface="Arial"/>
                <a:cs typeface="Arial"/>
              </a:rPr>
              <a:t>e</a:t>
            </a:r>
            <a:r>
              <a:rPr sz="3200" spc="-45" dirty="0">
                <a:latin typeface="Arial"/>
                <a:cs typeface="Arial"/>
              </a:rPr>
              <a:t>i</a:t>
            </a:r>
            <a:r>
              <a:rPr sz="3200" spc="-95" dirty="0">
                <a:latin typeface="Arial"/>
                <a:cs typeface="Arial"/>
              </a:rPr>
              <a:t>g</a:t>
            </a:r>
            <a:r>
              <a:rPr sz="3200" spc="-15" dirty="0">
                <a:latin typeface="Arial"/>
                <a:cs typeface="Arial"/>
              </a:rPr>
              <a:t>h</a:t>
            </a:r>
            <a:r>
              <a:rPr sz="3200" spc="-5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85" dirty="0">
                <a:latin typeface="Arial"/>
                <a:cs typeface="Arial"/>
              </a:rPr>
              <a:t>u</a:t>
            </a:r>
            <a:r>
              <a:rPr sz="3200" spc="-45" dirty="0">
                <a:latin typeface="Arial"/>
                <a:cs typeface="Arial"/>
              </a:rPr>
              <a:t>rh</a:t>
            </a:r>
            <a:r>
              <a:rPr sz="3200" spc="-4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55" dirty="0"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50024" y="1865376"/>
            <a:ext cx="2758439" cy="24109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473952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07530" y="1742421"/>
            <a:ext cx="528320" cy="376555"/>
          </a:xfrm>
          <a:custGeom>
            <a:avLst/>
            <a:gdLst/>
            <a:ahLst/>
            <a:cxnLst/>
            <a:rect l="l" t="t" r="r" b="b"/>
            <a:pathLst>
              <a:path w="528320" h="376555">
                <a:moveTo>
                  <a:pt x="407772" y="0"/>
                </a:moveTo>
                <a:lnTo>
                  <a:pt x="402414" y="15279"/>
                </a:lnTo>
                <a:lnTo>
                  <a:pt x="424205" y="24736"/>
                </a:lnTo>
                <a:lnTo>
                  <a:pt x="442945" y="37826"/>
                </a:lnTo>
                <a:lnTo>
                  <a:pt x="471272" y="74909"/>
                </a:lnTo>
                <a:lnTo>
                  <a:pt x="487941" y="124940"/>
                </a:lnTo>
                <a:lnTo>
                  <a:pt x="493497" y="186331"/>
                </a:lnTo>
                <a:lnTo>
                  <a:pt x="492102" y="219533"/>
                </a:lnTo>
                <a:lnTo>
                  <a:pt x="480940" y="276782"/>
                </a:lnTo>
                <a:lnTo>
                  <a:pt x="458541" y="321493"/>
                </a:lnTo>
                <a:lnTo>
                  <a:pt x="424459" y="351655"/>
                </a:lnTo>
                <a:lnTo>
                  <a:pt x="403010" y="361156"/>
                </a:lnTo>
                <a:lnTo>
                  <a:pt x="407772" y="376435"/>
                </a:lnTo>
                <a:lnTo>
                  <a:pt x="459118" y="352349"/>
                </a:lnTo>
                <a:lnTo>
                  <a:pt x="496870" y="310653"/>
                </a:lnTo>
                <a:lnTo>
                  <a:pt x="520088" y="254818"/>
                </a:lnTo>
                <a:lnTo>
                  <a:pt x="527827" y="188316"/>
                </a:lnTo>
                <a:lnTo>
                  <a:pt x="525886" y="153807"/>
                </a:lnTo>
                <a:lnTo>
                  <a:pt x="510358" y="92638"/>
                </a:lnTo>
                <a:lnTo>
                  <a:pt x="479563" y="42843"/>
                </a:lnTo>
                <a:lnTo>
                  <a:pt x="435063" y="9853"/>
                </a:lnTo>
                <a:lnTo>
                  <a:pt x="407772" y="0"/>
                </a:lnTo>
                <a:close/>
              </a:path>
              <a:path w="5283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727199" y="1121159"/>
            <a:ext cx="8977087" cy="1013291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25400" marR="17780">
              <a:lnSpc>
                <a:spcPts val="3790"/>
              </a:lnSpc>
              <a:spcBef>
                <a:spcPts val="250"/>
              </a:spcBef>
              <a:tabLst>
                <a:tab pos="6250940" algn="l"/>
              </a:tabLst>
            </a:pPr>
            <a:r>
              <a:rPr sz="3200" spc="-5" dirty="0">
                <a:solidFill>
                  <a:srgbClr val="C00000"/>
                </a:solidFill>
              </a:rPr>
              <a:t>Biased </a:t>
            </a:r>
            <a:r>
              <a:rPr sz="3200" spc="-15" dirty="0">
                <a:solidFill>
                  <a:srgbClr val="C00000"/>
                </a:solidFill>
              </a:rPr>
              <a:t>fixed-length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5" dirty="0">
                <a:solidFill>
                  <a:srgbClr val="C00000"/>
                </a:solidFill>
              </a:rPr>
              <a:t>random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walk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𝑹</a:t>
            </a:r>
            <a:r>
              <a:rPr sz="3200" spc="1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spc="-15" dirty="0">
                <a:solidFill>
                  <a:srgbClr val="C00000"/>
                </a:solidFill>
              </a:rPr>
              <a:t>that</a:t>
            </a:r>
            <a:r>
              <a:rPr sz="3200" spc="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given </a:t>
            </a:r>
            <a:r>
              <a:rPr sz="3200" dirty="0">
                <a:solidFill>
                  <a:srgbClr val="C00000"/>
                </a:solidFill>
              </a:rPr>
              <a:t>a </a:t>
            </a:r>
            <a:r>
              <a:rPr sz="3200" spc="-705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node</a:t>
            </a:r>
            <a:r>
              <a:rPr sz="3200" spc="1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𝒖</a:t>
            </a:r>
            <a:r>
              <a:rPr sz="3200" spc="2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C00000"/>
                </a:solidFill>
              </a:rPr>
              <a:t>generates</a:t>
            </a:r>
            <a:r>
              <a:rPr sz="3200" spc="10" dirty="0">
                <a:solidFill>
                  <a:srgbClr val="C00000"/>
                </a:solidFill>
              </a:rPr>
              <a:t> </a:t>
            </a:r>
            <a:r>
              <a:rPr sz="3200" spc="-5" dirty="0">
                <a:solidFill>
                  <a:srgbClr val="C00000"/>
                </a:solidFill>
              </a:rPr>
              <a:t>neighborhood</a:t>
            </a:r>
            <a:r>
              <a:rPr sz="3200" spc="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𝑵</a:t>
            </a:r>
            <a:r>
              <a:rPr sz="3200" baseline="-15700" dirty="0">
                <a:solidFill>
                  <a:srgbClr val="C00000"/>
                </a:solidFill>
                <a:latin typeface="Cambria Math"/>
                <a:cs typeface="Cambria Math"/>
              </a:rPr>
              <a:t>𝑹</a:t>
            </a:r>
            <a:r>
              <a:rPr lang="en-US" sz="3200" baseline="-15700" dirty="0">
                <a:solidFill>
                  <a:srgbClr val="C00000"/>
                </a:solidFill>
                <a:latin typeface="Cambria Math"/>
                <a:cs typeface="Cambria Math"/>
              </a:rPr>
              <a:t> 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𝒖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109" y="2230773"/>
            <a:ext cx="5912485" cy="295148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Two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parameters: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Return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parameter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mbria Math"/>
                <a:cs typeface="Cambria Math"/>
              </a:rPr>
              <a:t>𝒑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Return </a:t>
            </a:r>
            <a:r>
              <a:rPr sz="2400" spc="-5" dirty="0">
                <a:latin typeface="Calibri"/>
                <a:cs typeface="Calibri"/>
              </a:rPr>
              <a:t>back</a:t>
            </a:r>
            <a:r>
              <a:rPr sz="2400" spc="-15" dirty="0">
                <a:latin typeface="Calibri"/>
                <a:cs typeface="Calibri"/>
              </a:rPr>
              <a:t> to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previous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In-out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parameter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mbria Math"/>
                <a:cs typeface="Cambria Math"/>
              </a:rPr>
              <a:t>𝒒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Moving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outwards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(DFS)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vs.</a:t>
            </a:r>
            <a:r>
              <a:rPr sz="2400" spc="-15" dirty="0">
                <a:latin typeface="Calibri"/>
                <a:cs typeface="Calibri"/>
              </a:rPr>
              <a:t> inwards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(BFS)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5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25" dirty="0">
                <a:latin typeface="Calibri"/>
                <a:cs typeface="Calibri"/>
              </a:rPr>
              <a:t>Intuitively,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𝑞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“ratio”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BFS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vs.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DFS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787" y="262847"/>
            <a:ext cx="5388864" cy="426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676400" y="965682"/>
            <a:ext cx="10515600" cy="1081087"/>
          </a:xfrm>
          <a:prstGeom prst="rect">
            <a:avLst/>
          </a:prstGeom>
        </p:spPr>
        <p:txBody>
          <a:bodyPr vert="horz" wrap="square" lIns="0" tIns="106934" rIns="0" bIns="0" rtlCol="0" anchor="ctr">
            <a:spAutoFit/>
          </a:bodyPr>
          <a:lstStyle/>
          <a:p>
            <a:pPr marL="369570" marR="17780">
              <a:lnSpc>
                <a:spcPts val="3790"/>
              </a:lnSpc>
              <a:spcBef>
                <a:spcPts val="250"/>
              </a:spcBef>
            </a:pPr>
            <a:r>
              <a:rPr sz="3600" spc="-5" dirty="0">
                <a:solidFill>
                  <a:srgbClr val="C00000"/>
                </a:solidFill>
              </a:rPr>
              <a:t>Biased 2</a:t>
            </a:r>
            <a:r>
              <a:rPr sz="2400" spc="-7" baseline="26455" dirty="0">
                <a:solidFill>
                  <a:srgbClr val="C00000"/>
                </a:solidFill>
              </a:rPr>
              <a:t>nd</a:t>
            </a:r>
            <a:r>
              <a:rPr sz="3600" spc="-5" dirty="0">
                <a:solidFill>
                  <a:srgbClr val="C00000"/>
                </a:solidFill>
              </a:rPr>
              <a:t>-order </a:t>
            </a:r>
            <a:r>
              <a:rPr sz="3600" spc="-15" dirty="0">
                <a:solidFill>
                  <a:srgbClr val="C00000"/>
                </a:solidFill>
              </a:rPr>
              <a:t>random</a:t>
            </a:r>
            <a:r>
              <a:rPr sz="3600" spc="-5" dirty="0">
                <a:solidFill>
                  <a:srgbClr val="C00000"/>
                </a:solidFill>
              </a:rPr>
              <a:t> </a:t>
            </a:r>
            <a:r>
              <a:rPr sz="3600" spc="-15" dirty="0">
                <a:solidFill>
                  <a:srgbClr val="C00000"/>
                </a:solidFill>
              </a:rPr>
              <a:t>walks</a:t>
            </a:r>
            <a:r>
              <a:rPr sz="3600" spc="-5" dirty="0">
                <a:solidFill>
                  <a:srgbClr val="C00000"/>
                </a:solidFill>
              </a:rPr>
              <a:t> </a:t>
            </a:r>
            <a:r>
              <a:rPr sz="3600" spc="-15" dirty="0">
                <a:solidFill>
                  <a:srgbClr val="C00000"/>
                </a:solidFill>
              </a:rPr>
              <a:t>explore</a:t>
            </a:r>
            <a:r>
              <a:rPr sz="3600" dirty="0">
                <a:solidFill>
                  <a:srgbClr val="C00000"/>
                </a:solidFill>
              </a:rPr>
              <a:t> </a:t>
            </a:r>
            <a:r>
              <a:rPr sz="3600" spc="-10" dirty="0">
                <a:solidFill>
                  <a:srgbClr val="C00000"/>
                </a:solidFill>
              </a:rPr>
              <a:t>network </a:t>
            </a:r>
            <a:r>
              <a:rPr sz="3600" spc="-710" dirty="0">
                <a:solidFill>
                  <a:srgbClr val="C00000"/>
                </a:solidFill>
              </a:rPr>
              <a:t> </a:t>
            </a:r>
            <a:r>
              <a:rPr sz="3600" spc="-5" dirty="0">
                <a:solidFill>
                  <a:srgbClr val="C00000"/>
                </a:solidFill>
              </a:rPr>
              <a:t>neighborhoods: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632964" y="5919723"/>
            <a:ext cx="6381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Idea: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Remember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walk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came </a:t>
            </a:r>
            <a:r>
              <a:rPr sz="2800" spc="-15" dirty="0">
                <a:latin typeface="Calibri"/>
                <a:cs typeface="Calibri"/>
              </a:rPr>
              <a:t>from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9538" y="3937469"/>
            <a:ext cx="4564275" cy="18567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61749" y="3935983"/>
            <a:ext cx="367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2</a:t>
            </a:r>
            <a:endParaRPr sz="2700" baseline="-1851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7780" y="4518152"/>
            <a:ext cx="280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0" dirty="0">
                <a:latin typeface="Arial"/>
                <a:cs typeface="Arial"/>
              </a:rPr>
              <a:t>w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6330" y="5277103"/>
            <a:ext cx="209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latin typeface="Arial"/>
                <a:cs typeface="Arial"/>
              </a:rPr>
              <a:t>u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3026" y="5210047"/>
            <a:ext cx="149606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3140"/>
              </a:lnSpc>
              <a:spcBef>
                <a:spcPts val="100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1</a:t>
            </a:r>
            <a:endParaRPr sz="2700" baseline="-18518">
              <a:latin typeface="Arial"/>
              <a:cs typeface="Arial"/>
            </a:endParaRPr>
          </a:p>
          <a:p>
            <a:pPr marL="417195">
              <a:lnSpc>
                <a:spcPts val="2060"/>
              </a:lnSpc>
            </a:pPr>
            <a:r>
              <a:rPr sz="1750" spc="15" dirty="0">
                <a:solidFill>
                  <a:srgbClr val="0070C0"/>
                </a:solidFill>
                <a:latin typeface="Arial"/>
                <a:cs typeface="Arial"/>
              </a:rPr>
              <a:t>Back</a:t>
            </a:r>
            <a:r>
              <a:rPr sz="1750" spc="-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750" spc="35" dirty="0">
                <a:solidFill>
                  <a:srgbClr val="0070C0"/>
                </a:solidFill>
                <a:latin typeface="Arial"/>
                <a:cs typeface="Arial"/>
              </a:rPr>
              <a:t>to</a:t>
            </a:r>
            <a:r>
              <a:rPr sz="1750" spc="-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70C0"/>
                </a:solidFill>
                <a:latin typeface="Cambria Math"/>
                <a:cs typeface="Cambria Math"/>
              </a:rPr>
              <a:t>𝒔</a:t>
            </a:r>
            <a:r>
              <a:rPr sz="1950" spc="-7" baseline="-14957" dirty="0">
                <a:solidFill>
                  <a:srgbClr val="0070C0"/>
                </a:solidFill>
                <a:latin typeface="Cambria Math"/>
                <a:cs typeface="Cambria Math"/>
              </a:rPr>
              <a:t>𝟏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3083" y="2318722"/>
            <a:ext cx="8969393" cy="15933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9720" indent="-274320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299720" algn="l"/>
              </a:tabLst>
            </a:pPr>
            <a:r>
              <a:rPr sz="2800" dirty="0">
                <a:latin typeface="Calibri"/>
                <a:cs typeface="Calibri"/>
              </a:rPr>
              <a:t>R</a:t>
            </a:r>
            <a:r>
              <a:rPr lang="en-US" sz="280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lang="en-US" sz="2800" dirty="0">
                <a:latin typeface="Calibri"/>
                <a:cs typeface="Calibri"/>
              </a:rPr>
              <a:t>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walk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just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traversed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edge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(𝑠</a:t>
            </a:r>
            <a:r>
              <a:rPr lang="en-US" sz="3000" spc="15" baseline="-16666" dirty="0">
                <a:latin typeface="Cambria Math"/>
                <a:cs typeface="Cambria Math"/>
              </a:rPr>
              <a:t>1</a:t>
            </a:r>
            <a:r>
              <a:rPr sz="2800" spc="1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5" dirty="0">
                <a:latin typeface="Cambria Math"/>
                <a:cs typeface="Cambria Math"/>
              </a:rPr>
              <a:t>𝑤)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now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8000"/>
                </a:solidFill>
                <a:latin typeface="Cambria Math"/>
                <a:cs typeface="Cambria Math"/>
              </a:rPr>
              <a:t>𝑤</a:t>
            </a:r>
            <a:endParaRPr sz="2800" dirty="0">
              <a:latin typeface="Cambria Math"/>
              <a:cs typeface="Cambria Math"/>
            </a:endParaRPr>
          </a:p>
          <a:p>
            <a:pPr marL="299720" indent="-274320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299720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Insight: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Neighbors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008000"/>
                </a:solidFill>
                <a:latin typeface="Cambria Math"/>
                <a:cs typeface="Cambria Math"/>
              </a:rPr>
              <a:t>𝑤</a:t>
            </a:r>
            <a:r>
              <a:rPr sz="2800" spc="9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only be:</a:t>
            </a:r>
            <a:endParaRPr sz="2800" dirty="0">
              <a:latin typeface="Calibri"/>
              <a:cs typeface="Calibri"/>
            </a:endParaRPr>
          </a:p>
          <a:p>
            <a:pPr marL="2240915">
              <a:spcBef>
                <a:spcPts val="2080"/>
              </a:spcBef>
            </a:pPr>
            <a:r>
              <a:rPr sz="1750" spc="-2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75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F0000"/>
                </a:solidFill>
                <a:latin typeface="Arial"/>
                <a:cs typeface="Arial"/>
              </a:rPr>
              <a:t>distance</a:t>
            </a:r>
            <a:r>
              <a:rPr sz="175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50" spc="3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7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Cambria Math"/>
                <a:cs typeface="Cambria Math"/>
              </a:rPr>
              <a:t>𝒔</a:t>
            </a:r>
            <a:r>
              <a:rPr sz="1950" spc="-7" baseline="-14957" dirty="0">
                <a:solidFill>
                  <a:srgbClr val="FF0000"/>
                </a:solidFill>
                <a:latin typeface="Cambria Math"/>
                <a:cs typeface="Cambria Math"/>
              </a:rPr>
              <a:t>𝟏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00476" y="3900171"/>
            <a:ext cx="1562735" cy="1004569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8100">
              <a:spcBef>
                <a:spcPts val="1485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3</a:t>
            </a:r>
            <a:endParaRPr sz="2700" baseline="-18518">
              <a:latin typeface="Arial"/>
              <a:cs typeface="Arial"/>
            </a:endParaRPr>
          </a:p>
          <a:p>
            <a:pPr marL="41910">
              <a:spcBef>
                <a:spcPts val="925"/>
              </a:spcBef>
            </a:pPr>
            <a:r>
              <a:rPr sz="1750" spc="-30" dirty="0">
                <a:solidFill>
                  <a:srgbClr val="9A3130"/>
                </a:solidFill>
                <a:latin typeface="Arial"/>
                <a:cs typeface="Arial"/>
              </a:rPr>
              <a:t>Farther</a:t>
            </a:r>
            <a:r>
              <a:rPr sz="1750" dirty="0">
                <a:solidFill>
                  <a:srgbClr val="9A3130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9A3130"/>
                </a:solidFill>
                <a:latin typeface="Arial"/>
                <a:cs typeface="Arial"/>
              </a:rPr>
              <a:t>from </a:t>
            </a:r>
            <a:r>
              <a:rPr spc="-5" dirty="0">
                <a:solidFill>
                  <a:srgbClr val="9A3130"/>
                </a:solidFill>
                <a:latin typeface="Cambria Math"/>
                <a:cs typeface="Cambria Math"/>
              </a:rPr>
              <a:t>𝒔</a:t>
            </a:r>
            <a:r>
              <a:rPr sz="1950" spc="-7" baseline="-14957" dirty="0">
                <a:solidFill>
                  <a:srgbClr val="9A3130"/>
                </a:solidFill>
                <a:latin typeface="Cambria Math"/>
                <a:cs typeface="Cambria Math"/>
              </a:rPr>
              <a:t>𝟏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702" y="340767"/>
            <a:ext cx="5388864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12311" y="1248029"/>
            <a:ext cx="8329117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marR="30480" indent="-320040">
              <a:lnSpc>
                <a:spcPct val="106900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0" dirty="0">
                <a:latin typeface="Calibri"/>
                <a:cs typeface="Calibri"/>
              </a:rPr>
              <a:t>Walker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came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over </a:t>
            </a:r>
            <a:r>
              <a:rPr sz="3200" b="1" spc="-15" dirty="0">
                <a:latin typeface="Calibri"/>
                <a:cs typeface="Calibri"/>
              </a:rPr>
              <a:t>edge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35" dirty="0">
                <a:latin typeface="Cambria Math"/>
                <a:cs typeface="Cambria Math"/>
              </a:rPr>
              <a:t>(𝐬</a:t>
            </a:r>
            <a:r>
              <a:rPr sz="3450" spc="52" baseline="-15700" dirty="0">
                <a:latin typeface="Cambria Math"/>
                <a:cs typeface="Cambria Math"/>
              </a:rPr>
              <a:t>𝟏</a:t>
            </a:r>
            <a:r>
              <a:rPr sz="3200" spc="35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𝐰</a:t>
            </a:r>
            <a:r>
              <a:rPr sz="3200" b="1" dirty="0">
                <a:latin typeface="Calibri"/>
                <a:cs typeface="Calibri"/>
              </a:rPr>
              <a:t>)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8000"/>
                </a:solidFill>
                <a:latin typeface="Cambria Math"/>
                <a:cs typeface="Cambria Math"/>
              </a:rPr>
              <a:t>𝐰</a:t>
            </a:r>
            <a:r>
              <a:rPr sz="3200" b="1" dirty="0">
                <a:latin typeface="Calibri"/>
                <a:cs typeface="Calibri"/>
              </a:rPr>
              <a:t>.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Where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next?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8" y="4549867"/>
            <a:ext cx="5933440" cy="15055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2740" indent="-320040">
              <a:spcBef>
                <a:spcPts val="5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20" dirty="0">
                <a:solidFill>
                  <a:srgbClr val="0070C0"/>
                </a:solidFill>
                <a:latin typeface="Cambria Math"/>
                <a:cs typeface="Cambria Math"/>
              </a:rPr>
              <a:t>𝑝</a:t>
            </a:r>
            <a:r>
              <a:rPr sz="3200" spc="2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9A3130"/>
                </a:solidFill>
                <a:latin typeface="Cambria Math"/>
                <a:cs typeface="Cambria Math"/>
              </a:rPr>
              <a:t>𝑞</a:t>
            </a:r>
            <a:r>
              <a:rPr sz="3200" spc="114" dirty="0">
                <a:solidFill>
                  <a:srgbClr val="9A3130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latin typeface="Calibri"/>
                <a:cs typeface="Calibri"/>
              </a:rPr>
              <a:t>model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transition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probabilities</a:t>
            </a:r>
            <a:endParaRPr sz="3200">
              <a:latin typeface="Calibri"/>
              <a:cs typeface="Calibri"/>
            </a:endParaRPr>
          </a:p>
          <a:p>
            <a:pPr marL="643890" lvl="1" indent="-457834">
              <a:spcBef>
                <a:spcPts val="355"/>
              </a:spcBef>
              <a:buClr>
                <a:srgbClr val="60B5CC"/>
              </a:buClr>
              <a:buFont typeface="Wingdings"/>
              <a:buChar char=""/>
              <a:tabLst>
                <a:tab pos="643255" algn="l"/>
                <a:tab pos="643890" algn="l"/>
              </a:tabLst>
            </a:pPr>
            <a:r>
              <a:rPr sz="2800" dirty="0">
                <a:solidFill>
                  <a:srgbClr val="0070C0"/>
                </a:solidFill>
                <a:latin typeface="Cambria Math"/>
                <a:cs typeface="Cambria Math"/>
              </a:rPr>
              <a:t>𝑝</a:t>
            </a:r>
            <a:r>
              <a:rPr sz="2800" spc="40" dirty="0">
                <a:solidFill>
                  <a:srgbClr val="0070C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…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return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parameter</a:t>
            </a:r>
            <a:endParaRPr sz="2800">
              <a:latin typeface="Calibri"/>
              <a:cs typeface="Calibri"/>
            </a:endParaRPr>
          </a:p>
          <a:p>
            <a:pPr marL="643890" lvl="1" indent="-457834">
              <a:spcBef>
                <a:spcPts val="335"/>
              </a:spcBef>
              <a:buClr>
                <a:srgbClr val="60B5CC"/>
              </a:buClr>
              <a:buFont typeface="Wingdings"/>
              <a:buChar char=""/>
              <a:tabLst>
                <a:tab pos="643255" algn="l"/>
                <a:tab pos="643890" algn="l"/>
              </a:tabLst>
            </a:pPr>
            <a:r>
              <a:rPr sz="2800" dirty="0">
                <a:solidFill>
                  <a:srgbClr val="9A3130"/>
                </a:solidFill>
                <a:latin typeface="Cambria Math"/>
                <a:cs typeface="Cambria Math"/>
              </a:rPr>
              <a:t>𝑞</a:t>
            </a:r>
            <a:r>
              <a:rPr sz="2800" spc="100" dirty="0">
                <a:solidFill>
                  <a:srgbClr val="9A313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…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”walk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away”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parameter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089" y="25415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6742" y="3492500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9A3130"/>
                </a:solidFill>
                <a:latin typeface="Cambria Math"/>
                <a:cs typeface="Cambria Math"/>
              </a:rPr>
              <a:t>1/</a:t>
            </a:r>
            <a:r>
              <a:rPr sz="2400" dirty="0">
                <a:solidFill>
                  <a:srgbClr val="9A3130"/>
                </a:solidFill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2724" y="3964940"/>
            <a:ext cx="51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Cambria Math"/>
                <a:cs typeface="Cambria Math"/>
              </a:rPr>
              <a:t>1/</a:t>
            </a:r>
            <a:r>
              <a:rPr sz="2400" dirty="0">
                <a:solidFill>
                  <a:srgbClr val="0070C0"/>
                </a:solidFill>
                <a:latin typeface="Cambria Math"/>
                <a:cs typeface="Cambria Math"/>
              </a:rPr>
              <a:t>𝑝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6020" y="2841243"/>
            <a:ext cx="2166620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400" spc="-5" dirty="0">
                <a:solidFill>
                  <a:srgbClr val="008000"/>
                </a:solidFill>
                <a:latin typeface="Cambria Math"/>
                <a:cs typeface="Cambria Math"/>
              </a:rPr>
              <a:t>1/</a:t>
            </a:r>
            <a:r>
              <a:rPr sz="2400" spc="25" dirty="0">
                <a:solidFill>
                  <a:srgbClr val="008000"/>
                </a:solidFill>
                <a:latin typeface="Cambria Math"/>
                <a:cs typeface="Cambria Math"/>
              </a:rPr>
              <a:t>𝑝</a:t>
            </a:r>
            <a:r>
              <a:rPr sz="2400" dirty="0">
                <a:solidFill>
                  <a:srgbClr val="008000"/>
                </a:solidFill>
                <a:latin typeface="Cambria Math"/>
                <a:cs typeface="Cambria Math"/>
              </a:rPr>
              <a:t>,</a:t>
            </a:r>
            <a:r>
              <a:rPr sz="2400" spc="-13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Cambria Math"/>
                <a:cs typeface="Cambria Math"/>
              </a:rPr>
              <a:t>1/</a:t>
            </a:r>
            <a:r>
              <a:rPr sz="2400" spc="65" dirty="0">
                <a:solidFill>
                  <a:srgbClr val="008000"/>
                </a:solidFill>
                <a:latin typeface="Cambria Math"/>
                <a:cs typeface="Cambria Math"/>
              </a:rPr>
              <a:t>𝑞</a:t>
            </a:r>
            <a:r>
              <a:rPr sz="2400" dirty="0">
                <a:solidFill>
                  <a:srgbClr val="008000"/>
                </a:solidFill>
                <a:latin typeface="Cambria Math"/>
                <a:cs typeface="Cambria Math"/>
              </a:rPr>
              <a:t>,</a:t>
            </a:r>
            <a:r>
              <a:rPr sz="2400" spc="-13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8000"/>
                </a:solidFill>
                <a:latin typeface="Cambria Math"/>
                <a:cs typeface="Cambria Math"/>
              </a:rPr>
              <a:t>1</a:t>
            </a:r>
            <a:r>
              <a:rPr sz="2400" spc="13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are  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unnorma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liz</a:t>
            </a:r>
            <a:r>
              <a:rPr sz="2800" spc="5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08000"/>
                </a:solidFill>
                <a:latin typeface="Arial"/>
                <a:cs typeface="Arial"/>
              </a:rPr>
              <a:t>d  probabilities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5138" y="2577134"/>
            <a:ext cx="4564275" cy="18872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98625" y="3850640"/>
            <a:ext cx="367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1</a:t>
            </a:r>
            <a:endParaRPr sz="2700" baseline="-1851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47349" y="2576576"/>
            <a:ext cx="367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2</a:t>
            </a:r>
            <a:endParaRPr sz="2700" baseline="-1851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3380" y="3158744"/>
            <a:ext cx="280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0" dirty="0">
                <a:latin typeface="Arial"/>
                <a:cs typeface="Arial"/>
              </a:rPr>
              <a:t>w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11475" y="2716784"/>
            <a:ext cx="1905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74989" y="290728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01930" y="3917695"/>
            <a:ext cx="209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latin typeface="Arial"/>
                <a:cs typeface="Arial"/>
              </a:rPr>
              <a:t>u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1525" y="3948176"/>
            <a:ext cx="1905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35039" y="413867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5170" y="2757932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9A3130"/>
                </a:solidFill>
                <a:latin typeface="Cambria Math"/>
                <a:cs typeface="Cambria Math"/>
              </a:rPr>
              <a:t>1/</a:t>
            </a:r>
            <a:r>
              <a:rPr sz="2400" dirty="0">
                <a:solidFill>
                  <a:srgbClr val="9A3130"/>
                </a:solidFill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477" y="358649"/>
            <a:ext cx="5388864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251204"/>
            <a:ext cx="7626984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marR="30480" indent="-320040">
              <a:lnSpc>
                <a:spcPct val="120000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0" dirty="0">
                <a:latin typeface="Calibri"/>
                <a:cs typeface="Calibri"/>
              </a:rPr>
              <a:t>Walker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came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over </a:t>
            </a:r>
            <a:r>
              <a:rPr sz="3200" b="1" spc="-15" dirty="0">
                <a:latin typeface="Calibri"/>
                <a:cs typeface="Calibri"/>
              </a:rPr>
              <a:t>edge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35" dirty="0">
                <a:latin typeface="Cambria Math"/>
                <a:cs typeface="Cambria Math"/>
              </a:rPr>
              <a:t>(𝐬</a:t>
            </a:r>
            <a:r>
              <a:rPr sz="3450" spc="52" baseline="-15700" dirty="0">
                <a:latin typeface="Cambria Math"/>
                <a:cs typeface="Cambria Math"/>
              </a:rPr>
              <a:t>𝟏</a:t>
            </a:r>
            <a:r>
              <a:rPr sz="3200" spc="35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𝐰</a:t>
            </a:r>
            <a:r>
              <a:rPr sz="3200" b="1" dirty="0">
                <a:latin typeface="Calibri"/>
                <a:cs typeface="Calibri"/>
              </a:rPr>
              <a:t>)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at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8000"/>
                </a:solidFill>
                <a:latin typeface="Cambria Math"/>
                <a:cs typeface="Cambria Math"/>
              </a:rPr>
              <a:t>𝐰</a:t>
            </a:r>
            <a:r>
              <a:rPr sz="3200" b="1" dirty="0">
                <a:latin typeface="Calibri"/>
                <a:cs typeface="Calibri"/>
              </a:rPr>
              <a:t>.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Where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next?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0563" y="4987036"/>
            <a:ext cx="448310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7020" indent="-274320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20" dirty="0">
                <a:latin typeface="Calibri"/>
                <a:cs typeface="Calibri"/>
              </a:rPr>
              <a:t>BFS-like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walk: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value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0C0"/>
                </a:solidFill>
                <a:latin typeface="Cambria Math"/>
                <a:cs typeface="Cambria Math"/>
              </a:rPr>
              <a:t>𝑝</a:t>
            </a:r>
            <a:endParaRPr sz="2800">
              <a:latin typeface="Cambria Math"/>
              <a:cs typeface="Cambria Math"/>
            </a:endParaRPr>
          </a:p>
          <a:p>
            <a:pPr marL="287020" indent="-274320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20" dirty="0">
                <a:latin typeface="Calibri"/>
                <a:cs typeface="Calibri"/>
              </a:rPr>
              <a:t>DFS-like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walk: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Low </a:t>
            </a:r>
            <a:r>
              <a:rPr sz="2800" spc="-15" dirty="0">
                <a:latin typeface="Calibri"/>
                <a:cs typeface="Calibri"/>
              </a:rPr>
              <a:t>value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9A3130"/>
                </a:solidFill>
                <a:latin typeface="Cambria Math"/>
                <a:cs typeface="Cambria Math"/>
              </a:rPr>
              <a:t>𝑞</a:t>
            </a:r>
            <a:endParaRPr sz="28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997963" y="6009132"/>
                <a:ext cx="7834630" cy="53149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3200" spc="-26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3450" i="1" spc="-104" baseline="-157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mbria Math"/>
                      </a:rPr>
                      <m:t>𝑅</m:t>
                    </m:r>
                  </m:oMath>
                </a14:m>
                <a:r>
                  <a:rPr sz="3450" spc="-419" baseline="-157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-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(</a:t>
                </a:r>
                <a:r>
                  <a:rPr sz="3200" spc="8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𝑢</a:t>
                </a:r>
                <a:r>
                  <a:rPr sz="32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)</a:t>
                </a:r>
                <a:r>
                  <a:rPr sz="3200" spc="1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a</a:t>
                </a:r>
                <a:r>
                  <a:rPr sz="3200" spc="-50" dirty="0">
                    <a:solidFill>
                      <a:srgbClr val="C00000"/>
                    </a:solidFill>
                    <a:latin typeface="Calibri"/>
                    <a:cs typeface="Calibri"/>
                  </a:rPr>
                  <a:t>r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e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t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h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e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n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o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d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e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s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vi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s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i</a:t>
                </a:r>
                <a:r>
                  <a:rPr sz="3200" spc="-35" dirty="0">
                    <a:solidFill>
                      <a:srgbClr val="C00000"/>
                    </a:solidFill>
                    <a:latin typeface="Calibri"/>
                    <a:cs typeface="Calibri"/>
                  </a:rPr>
                  <a:t>t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e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d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b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y t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h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e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b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ia</a:t>
                </a:r>
                <a:r>
                  <a:rPr sz="3200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se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d</a:t>
                </a:r>
                <a:r>
                  <a:rPr sz="3200" spc="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40" dirty="0">
                    <a:solidFill>
                      <a:srgbClr val="C00000"/>
                    </a:solidFill>
                    <a:latin typeface="Calibri"/>
                    <a:cs typeface="Calibri"/>
                  </a:rPr>
                  <a:t>w</a:t>
                </a:r>
                <a:r>
                  <a:rPr sz="3200" dirty="0">
                    <a:solidFill>
                      <a:srgbClr val="C00000"/>
                    </a:solidFill>
                    <a:latin typeface="Calibri"/>
                    <a:cs typeface="Calibri"/>
                  </a:rPr>
                  <a:t>alk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963" y="6009132"/>
                <a:ext cx="7834630" cy="531492"/>
              </a:xfrm>
              <a:prstGeom prst="rect">
                <a:avLst/>
              </a:prstGeom>
              <a:blipFill>
                <a:blip r:embed="rId5"/>
                <a:stretch>
                  <a:fillRect l="-2724" t="-19540" r="-2257" b="-45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6784341" y="3324859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>
                <a:solidFill>
                  <a:srgbClr val="008000"/>
                </a:solidFill>
                <a:latin typeface="Cambria Math"/>
                <a:cs typeface="Cambria Math"/>
              </a:rPr>
              <a:t>w</a:t>
            </a:r>
            <a:r>
              <a:rPr sz="3600" spc="11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600" dirty="0">
                <a:solidFill>
                  <a:srgbClr val="9A3130"/>
                </a:solidFill>
                <a:latin typeface="Cambria Math"/>
                <a:cs typeface="Cambria Math"/>
              </a:rPr>
              <a:t>→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9106" y="2819401"/>
            <a:ext cx="617220" cy="2062480"/>
          </a:xfrm>
          <a:prstGeom prst="rect">
            <a:avLst/>
          </a:prstGeom>
          <a:ln w="38100">
            <a:solidFill>
              <a:srgbClr val="9611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35255" marR="130175" algn="just">
              <a:lnSpc>
                <a:spcPct val="100800"/>
              </a:lnSpc>
              <a:spcBef>
                <a:spcPts val="225"/>
              </a:spcBef>
            </a:pPr>
            <a:r>
              <a:rPr sz="3200" spc="-70" dirty="0">
                <a:solidFill>
                  <a:srgbClr val="0070C0"/>
                </a:solidFill>
                <a:latin typeface="Arial"/>
                <a:cs typeface="Arial"/>
              </a:rPr>
              <a:t>s</a:t>
            </a:r>
            <a:r>
              <a:rPr sz="3150" spc="-7" baseline="-18518" dirty="0">
                <a:solidFill>
                  <a:srgbClr val="0070C0"/>
                </a:solidFill>
                <a:latin typeface="Arial"/>
                <a:cs typeface="Arial"/>
              </a:rPr>
              <a:t>1  </a:t>
            </a:r>
            <a:r>
              <a:rPr sz="3200" spc="-7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3150" spc="-7" baseline="-18518" dirty="0">
                <a:solidFill>
                  <a:srgbClr val="FF0000"/>
                </a:solidFill>
                <a:latin typeface="Arial"/>
                <a:cs typeface="Arial"/>
              </a:rPr>
              <a:t>2  </a:t>
            </a:r>
            <a:r>
              <a:rPr sz="3200" spc="-70" dirty="0">
                <a:solidFill>
                  <a:srgbClr val="9A3130"/>
                </a:solidFill>
                <a:latin typeface="Arial"/>
                <a:cs typeface="Arial"/>
              </a:rPr>
              <a:t>s</a:t>
            </a:r>
            <a:r>
              <a:rPr sz="3150" spc="-7" baseline="-18518" dirty="0">
                <a:solidFill>
                  <a:srgbClr val="9A3130"/>
                </a:solidFill>
                <a:latin typeface="Arial"/>
                <a:cs typeface="Arial"/>
              </a:rPr>
              <a:t>3  </a:t>
            </a:r>
            <a:r>
              <a:rPr sz="3200" spc="-70" dirty="0">
                <a:solidFill>
                  <a:srgbClr val="9A3130"/>
                </a:solidFill>
                <a:latin typeface="Arial"/>
                <a:cs typeface="Arial"/>
              </a:rPr>
              <a:t>s</a:t>
            </a:r>
            <a:r>
              <a:rPr sz="3150" spc="-7" baseline="-18518" dirty="0">
                <a:solidFill>
                  <a:srgbClr val="9A3130"/>
                </a:solidFill>
                <a:latin typeface="Arial"/>
                <a:cs typeface="Arial"/>
              </a:rPr>
              <a:t>4</a:t>
            </a:r>
            <a:endParaRPr sz="3150" baseline="-1851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6801" y="2819401"/>
            <a:ext cx="847725" cy="2028189"/>
          </a:xfrm>
          <a:prstGeom prst="rect">
            <a:avLst/>
          </a:prstGeom>
          <a:ln w="38100">
            <a:solidFill>
              <a:srgbClr val="9611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R="109855" algn="ctr">
              <a:lnSpc>
                <a:spcPts val="3815"/>
              </a:lnSpc>
              <a:spcBef>
                <a:spcPts val="254"/>
              </a:spcBef>
            </a:pPr>
            <a:r>
              <a:rPr sz="3200" dirty="0">
                <a:solidFill>
                  <a:srgbClr val="0070C0"/>
                </a:solidFill>
                <a:latin typeface="Cambria Math"/>
                <a:cs typeface="Cambria Math"/>
              </a:rPr>
              <a:t>1/𝑝</a:t>
            </a:r>
            <a:endParaRPr sz="3200">
              <a:latin typeface="Cambria Math"/>
              <a:cs typeface="Cambria Math"/>
            </a:endParaRPr>
          </a:p>
          <a:p>
            <a:pPr marR="105410" algn="ctr">
              <a:lnSpc>
                <a:spcPts val="3754"/>
              </a:lnSpc>
            </a:pP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  <a:p>
            <a:pPr marR="117475" algn="ctr">
              <a:lnSpc>
                <a:spcPts val="3754"/>
              </a:lnSpc>
            </a:pPr>
            <a:r>
              <a:rPr sz="3200" dirty="0">
                <a:solidFill>
                  <a:srgbClr val="9A3130"/>
                </a:solidFill>
                <a:latin typeface="Cambria Math"/>
                <a:cs typeface="Cambria Math"/>
              </a:rPr>
              <a:t>1/𝑞</a:t>
            </a:r>
            <a:endParaRPr sz="3200">
              <a:latin typeface="Cambria Math"/>
              <a:cs typeface="Cambria Math"/>
            </a:endParaRPr>
          </a:p>
          <a:p>
            <a:pPr marR="117475" algn="ctr">
              <a:lnSpc>
                <a:spcPts val="3815"/>
              </a:lnSpc>
            </a:pPr>
            <a:r>
              <a:rPr sz="3200" dirty="0">
                <a:solidFill>
                  <a:srgbClr val="9A3130"/>
                </a:solidFill>
                <a:latin typeface="Cambria Math"/>
                <a:cs typeface="Cambria Math"/>
              </a:rPr>
              <a:t>1/𝑞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4360" y="4960621"/>
            <a:ext cx="1669354" cy="8678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 marR="30480">
              <a:lnSpc>
                <a:spcPct val="99000"/>
              </a:lnSpc>
              <a:spcBef>
                <a:spcPts val="114"/>
              </a:spcBef>
            </a:pP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Unnormalized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transition prob.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segmented based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on</a:t>
            </a:r>
            <a:r>
              <a:rPr sz="1400" spc="-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distance</a:t>
            </a:r>
            <a:r>
              <a:rPr sz="14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from</a:t>
            </a:r>
            <a:r>
              <a:rPr sz="1400" spc="-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008000"/>
                </a:solidFill>
                <a:latin typeface="Cambria Math"/>
                <a:cs typeface="Cambria Math"/>
              </a:rPr>
              <a:t>𝑠</a:t>
            </a:r>
            <a:r>
              <a:rPr lang="en-US" sz="1500" spc="-30" baseline="-16666" dirty="0">
                <a:solidFill>
                  <a:srgbClr val="008000"/>
                </a:solidFill>
                <a:latin typeface="Cambria Math"/>
                <a:cs typeface="Cambria Math"/>
              </a:rPr>
              <a:t>1</a:t>
            </a:r>
            <a:endParaRPr sz="1500" baseline="-16666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5740" y="2455334"/>
            <a:ext cx="2684780" cy="232473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>
              <a:spcBef>
                <a:spcPts val="815"/>
              </a:spcBef>
              <a:tabLst>
                <a:tab pos="942340" algn="l"/>
                <a:tab pos="1737995" algn="l"/>
              </a:tabLst>
            </a:pPr>
            <a:r>
              <a:rPr sz="2100" b="1" spc="-165" baseline="1984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sz="2100" b="1" spc="-7" baseline="1984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2100" b="1" spc="7" baseline="1984" dirty="0">
                <a:solidFill>
                  <a:srgbClr val="008000"/>
                </a:solidFill>
                <a:latin typeface="Arial"/>
                <a:cs typeface="Arial"/>
              </a:rPr>
              <a:t>r</a:t>
            </a:r>
            <a:r>
              <a:rPr sz="2100" b="1" spc="-15" baseline="1984" dirty="0">
                <a:solidFill>
                  <a:srgbClr val="008000"/>
                </a:solidFill>
                <a:latin typeface="Arial"/>
                <a:cs typeface="Arial"/>
              </a:rPr>
              <a:t>g</a:t>
            </a:r>
            <a:r>
              <a:rPr sz="2100" b="1" spc="-7" baseline="1984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100" b="1" baseline="1984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sz="2100" b="1" spc="-127" baseline="198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100" baseline="1984" dirty="0">
                <a:solidFill>
                  <a:srgbClr val="008000"/>
                </a:solidFill>
                <a:latin typeface="Cambria Math"/>
                <a:cs typeface="Cambria Math"/>
              </a:rPr>
              <a:t>𝒕	</a:t>
            </a:r>
            <a:r>
              <a:rPr sz="1400" b="1" dirty="0">
                <a:solidFill>
                  <a:srgbClr val="008000"/>
                </a:solidFill>
                <a:latin typeface="Arial"/>
                <a:cs typeface="Arial"/>
              </a:rPr>
              <a:t>P</a:t>
            </a:r>
            <a:r>
              <a:rPr sz="1400" b="1" spc="5" dirty="0">
                <a:solidFill>
                  <a:srgbClr val="008000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008000"/>
                </a:solidFill>
                <a:latin typeface="Arial"/>
                <a:cs typeface="Arial"/>
              </a:rPr>
              <a:t>ob</a:t>
            </a:r>
            <a:r>
              <a:rPr sz="1400" b="1" dirty="0">
                <a:solidFill>
                  <a:srgbClr val="008000"/>
                </a:solidFill>
                <a:latin typeface="Arial"/>
                <a:cs typeface="Arial"/>
              </a:rPr>
              <a:t>.	D</a:t>
            </a:r>
            <a:r>
              <a:rPr sz="1400" b="1" spc="-5" dirty="0">
                <a:solidFill>
                  <a:srgbClr val="008000"/>
                </a:solidFill>
                <a:latin typeface="Arial"/>
                <a:cs typeface="Arial"/>
              </a:rPr>
              <a:t>ist</a:t>
            </a:r>
            <a:r>
              <a:rPr sz="1400" b="1" dirty="0">
                <a:solidFill>
                  <a:srgbClr val="008000"/>
                </a:solidFill>
                <a:latin typeface="Arial"/>
                <a:cs typeface="Arial"/>
              </a:rPr>
              <a:t>.</a:t>
            </a:r>
            <a:r>
              <a:rPr sz="1400" b="1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Cambria Math"/>
                <a:cs typeface="Cambria Math"/>
              </a:rPr>
              <a:t>(</a:t>
            </a:r>
            <a:r>
              <a:rPr sz="1400" spc="-5" dirty="0">
                <a:solidFill>
                  <a:srgbClr val="008000"/>
                </a:solidFill>
                <a:latin typeface="Cambria Math"/>
                <a:cs typeface="Cambria Math"/>
              </a:rPr>
              <a:t>𝒔</a:t>
            </a:r>
            <a:r>
              <a:rPr sz="1500" spc="104" baseline="-16666" dirty="0">
                <a:solidFill>
                  <a:srgbClr val="008000"/>
                </a:solidFill>
                <a:latin typeface="Cambria Math"/>
                <a:cs typeface="Cambria Math"/>
              </a:rPr>
              <a:t>𝟏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,</a:t>
            </a:r>
            <a:r>
              <a:rPr sz="1400" spc="-7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𝒕)</a:t>
            </a:r>
            <a:endParaRPr sz="1400">
              <a:latin typeface="Cambria Math"/>
              <a:cs typeface="Cambria Math"/>
            </a:endParaRPr>
          </a:p>
          <a:p>
            <a:pPr marR="516255" algn="r">
              <a:spcBef>
                <a:spcPts val="1235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R="516255" algn="r">
              <a:spcBef>
                <a:spcPts val="1005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R="516255" algn="r">
              <a:spcBef>
                <a:spcPts val="940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R="516255" algn="r">
              <a:spcBef>
                <a:spcPts val="1005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85889" y="266344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7542" y="3614420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9A3130"/>
                </a:solidFill>
                <a:latin typeface="Cambria Math"/>
                <a:cs typeface="Cambria Math"/>
              </a:rPr>
              <a:t>1/</a:t>
            </a:r>
            <a:r>
              <a:rPr sz="2400" dirty="0">
                <a:solidFill>
                  <a:srgbClr val="9A3130"/>
                </a:solidFill>
                <a:latin typeface="Cambria Math"/>
                <a:cs typeface="Cambria Math"/>
              </a:rPr>
              <a:t>𝑞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93524" y="4086859"/>
            <a:ext cx="51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70C0"/>
                </a:solidFill>
                <a:latin typeface="Cambria Math"/>
                <a:cs typeface="Cambria Math"/>
              </a:rPr>
              <a:t>1/</a:t>
            </a:r>
            <a:r>
              <a:rPr sz="2400" dirty="0">
                <a:solidFill>
                  <a:srgbClr val="0070C0"/>
                </a:solidFill>
                <a:latin typeface="Cambria Math"/>
                <a:cs typeface="Cambria Math"/>
              </a:rPr>
              <a:t>𝑝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5937" y="2699054"/>
            <a:ext cx="4564276" cy="18872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79425" y="3972559"/>
            <a:ext cx="367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1</a:t>
            </a:r>
            <a:endParaRPr sz="2700" baseline="-1851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8149" y="2698496"/>
            <a:ext cx="367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spc="-35" dirty="0">
                <a:latin typeface="Arial"/>
                <a:cs typeface="Arial"/>
              </a:rPr>
              <a:t>s</a:t>
            </a:r>
            <a:r>
              <a:rPr sz="2700" spc="-52" baseline="-18518" dirty="0">
                <a:latin typeface="Arial"/>
                <a:cs typeface="Arial"/>
              </a:rPr>
              <a:t>2</a:t>
            </a:r>
            <a:endParaRPr sz="2700" baseline="-18518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64182" y="3280664"/>
            <a:ext cx="280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0" dirty="0">
                <a:latin typeface="Arial"/>
                <a:cs typeface="Arial"/>
              </a:rPr>
              <a:t>w</a:t>
            </a:r>
            <a:endParaRPr sz="2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55789" y="30292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82730" y="4039616"/>
            <a:ext cx="209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latin typeface="Arial"/>
                <a:cs typeface="Arial"/>
              </a:rPr>
              <a:t>u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52325" y="4070095"/>
            <a:ext cx="1905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15839" y="426059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55969" y="2841752"/>
            <a:ext cx="102679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48360" algn="l"/>
              </a:tabLst>
            </a:pPr>
            <a:r>
              <a:rPr sz="2400" spc="-5" dirty="0">
                <a:solidFill>
                  <a:srgbClr val="9A3130"/>
                </a:solidFill>
                <a:latin typeface="Cambria Math"/>
                <a:cs typeface="Cambria Math"/>
              </a:rPr>
              <a:t>1/</a:t>
            </a:r>
            <a:r>
              <a:rPr sz="2400" dirty="0">
                <a:solidFill>
                  <a:srgbClr val="9A3130"/>
                </a:solidFill>
                <a:latin typeface="Cambria Math"/>
                <a:cs typeface="Cambria Math"/>
              </a:rPr>
              <a:t>𝑞	</a:t>
            </a:r>
            <a:r>
              <a:rPr sz="2700" spc="-55" dirty="0"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672" y="282158"/>
            <a:ext cx="485241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23364" y="1653541"/>
            <a:ext cx="8637379" cy="3802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50850" algn="l"/>
                <a:tab pos="451484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1)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Compute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random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walk </a:t>
            </a:r>
            <a:r>
              <a:rPr sz="3200" spc="-5" dirty="0">
                <a:latin typeface="Calibri"/>
                <a:cs typeface="Calibri"/>
              </a:rPr>
              <a:t>probabilities</a:t>
            </a:r>
            <a:endParaRPr sz="3200" dirty="0">
              <a:latin typeface="Calibri"/>
              <a:cs typeface="Calibri"/>
            </a:endParaRPr>
          </a:p>
          <a:p>
            <a:pPr marL="451484" marR="5080" indent="-320040">
              <a:lnSpc>
                <a:spcPts val="3910"/>
              </a:lnSpc>
              <a:spcBef>
                <a:spcPts val="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50850" algn="l"/>
                <a:tab pos="451484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2)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Simulate </a:t>
            </a:r>
            <a:r>
              <a:rPr sz="3200" dirty="0">
                <a:latin typeface="Cambria Math"/>
                <a:cs typeface="Cambria Math"/>
              </a:rPr>
              <a:t>𝑟</a:t>
            </a:r>
            <a:r>
              <a:rPr sz="3200" spc="85" dirty="0">
                <a:latin typeface="Cambria Math"/>
                <a:cs typeface="Cambria Math"/>
              </a:rPr>
              <a:t> </a:t>
            </a:r>
            <a:r>
              <a:rPr sz="3200" spc="-10" dirty="0">
                <a:latin typeface="Calibri"/>
                <a:cs typeface="Calibri"/>
              </a:rPr>
              <a:t>random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walks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length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𝑙</a:t>
            </a:r>
            <a:r>
              <a:rPr sz="3200" spc="110" dirty="0">
                <a:latin typeface="Cambria Math"/>
                <a:cs typeface="Cambria Math"/>
              </a:rPr>
              <a:t> </a:t>
            </a:r>
            <a:r>
              <a:rPr sz="3200" spc="-10" dirty="0">
                <a:latin typeface="Calibri"/>
                <a:cs typeface="Calibri"/>
              </a:rPr>
              <a:t>starting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each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𝑢</a:t>
            </a:r>
          </a:p>
          <a:p>
            <a:pPr marL="451484" indent="-320040">
              <a:lnSpc>
                <a:spcPts val="365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450850" algn="l"/>
                <a:tab pos="451484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3)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node2vec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objective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using</a:t>
            </a:r>
          </a:p>
          <a:p>
            <a:pPr marL="451484">
              <a:spcBef>
                <a:spcPts val="75"/>
              </a:spcBef>
            </a:pPr>
            <a:r>
              <a:rPr sz="3200" spc="-10" dirty="0">
                <a:latin typeface="Calibri"/>
                <a:cs typeface="Calibri"/>
              </a:rPr>
              <a:t>Stochastic</a:t>
            </a:r>
            <a:r>
              <a:rPr sz="3200" spc="-15" dirty="0">
                <a:latin typeface="Calibri"/>
                <a:cs typeface="Calibri"/>
              </a:rPr>
              <a:t> Gradient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Descent</a:t>
            </a:r>
            <a:endParaRPr sz="3200" dirty="0">
              <a:latin typeface="Calibri"/>
              <a:cs typeface="Calibri"/>
            </a:endParaRPr>
          </a:p>
          <a:p>
            <a:pPr marL="654050" indent="-641350">
              <a:lnSpc>
                <a:spcPts val="3815"/>
              </a:lnSpc>
              <a:spcBef>
                <a:spcPts val="2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653415" algn="l"/>
                <a:tab pos="65405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Linear-time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complexity</a:t>
            </a:r>
            <a:endParaRPr sz="3200" dirty="0">
              <a:latin typeface="Calibri"/>
              <a:cs typeface="Calibri"/>
            </a:endParaRPr>
          </a:p>
          <a:p>
            <a:pPr marL="654050" indent="-64135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653415" algn="l"/>
                <a:tab pos="654050" algn="l"/>
              </a:tabLst>
            </a:pPr>
            <a:r>
              <a:rPr sz="3200" spc="-5" dirty="0">
                <a:latin typeface="Calibri"/>
                <a:cs typeface="Calibri"/>
              </a:rPr>
              <a:t>All</a:t>
            </a:r>
            <a:r>
              <a:rPr sz="3200" dirty="0">
                <a:latin typeface="Calibri"/>
                <a:cs typeface="Calibri"/>
              </a:rPr>
              <a:t> 3 </a:t>
            </a:r>
            <a:r>
              <a:rPr sz="3200" spc="-20" dirty="0">
                <a:latin typeface="Calibri"/>
                <a:cs typeface="Calibri"/>
              </a:rPr>
              <a:t>steps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8000"/>
                </a:solidFill>
                <a:latin typeface="Calibri"/>
                <a:cs typeface="Calibri"/>
              </a:rPr>
              <a:t>individually</a:t>
            </a:r>
            <a:r>
              <a:rPr sz="32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8000"/>
                </a:solidFill>
                <a:latin typeface="Calibri"/>
                <a:cs typeface="Calibri"/>
              </a:rPr>
              <a:t>parallelizable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927" y="381437"/>
            <a:ext cx="6059424" cy="4084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233"/>
            <a:ext cx="7725409" cy="445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220"/>
              </a:lnSpc>
              <a:spcBef>
                <a:spcPts val="100"/>
              </a:spcBef>
              <a:buClr>
                <a:srgbClr val="F0AD00"/>
              </a:buClr>
              <a:buSzPct val="77777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700" b="1" spc="-30" dirty="0">
                <a:latin typeface="Calibri"/>
                <a:cs typeface="Calibri"/>
              </a:rPr>
              <a:t>Different </a:t>
            </a:r>
            <a:r>
              <a:rPr sz="2700" b="1" spc="-20" dirty="0">
                <a:latin typeface="Calibri"/>
                <a:cs typeface="Calibri"/>
              </a:rPr>
              <a:t>kinds</a:t>
            </a:r>
            <a:r>
              <a:rPr sz="2700" b="1" spc="-30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of</a:t>
            </a:r>
            <a:r>
              <a:rPr sz="2700" b="1" spc="-20" dirty="0">
                <a:latin typeface="Calibri"/>
                <a:cs typeface="Calibri"/>
              </a:rPr>
              <a:t> biased</a:t>
            </a:r>
            <a:r>
              <a:rPr sz="2700" b="1" spc="-40" dirty="0">
                <a:latin typeface="Calibri"/>
                <a:cs typeface="Calibri"/>
              </a:rPr>
              <a:t> </a:t>
            </a:r>
            <a:r>
              <a:rPr sz="2700" b="1" spc="-30" dirty="0">
                <a:latin typeface="Calibri"/>
                <a:cs typeface="Calibri"/>
              </a:rPr>
              <a:t>random</a:t>
            </a:r>
            <a:r>
              <a:rPr sz="2700" b="1" spc="-40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walks:</a:t>
            </a:r>
            <a:endParaRPr sz="2700">
              <a:latin typeface="Calibri"/>
              <a:cs typeface="Calibri"/>
            </a:endParaRPr>
          </a:p>
          <a:p>
            <a:pPr marL="625475" lvl="1" indent="-274955">
              <a:lnSpc>
                <a:spcPts val="2860"/>
              </a:lnSpc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5" dirty="0">
                <a:latin typeface="Calibri"/>
                <a:cs typeface="Calibri"/>
              </a:rPr>
              <a:t>Based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node </a:t>
            </a:r>
            <a:r>
              <a:rPr sz="2400" spc="-10" dirty="0">
                <a:latin typeface="Calibri"/>
                <a:cs typeface="Calibri"/>
              </a:rPr>
              <a:t>attributes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Dong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et</a:t>
            </a:r>
            <a:r>
              <a:rPr sz="24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al., 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2017</a:t>
            </a:r>
            <a:r>
              <a:rPr sz="2400" spc="-1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20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5" dirty="0">
                <a:latin typeface="Calibri"/>
                <a:cs typeface="Calibri"/>
              </a:rPr>
              <a:t>Based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learned</a:t>
            </a:r>
            <a:r>
              <a:rPr sz="2400" spc="-10" dirty="0">
                <a:latin typeface="Calibri"/>
                <a:cs typeface="Calibri"/>
              </a:rPr>
              <a:t> weights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Abu-El-Haija et</a:t>
            </a:r>
            <a:r>
              <a:rPr sz="24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al., 2017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332740" indent="-320040">
              <a:spcBef>
                <a:spcPts val="1814"/>
              </a:spcBef>
              <a:buClr>
                <a:srgbClr val="F0AD00"/>
              </a:buClr>
              <a:buSzPct val="77777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700" b="1" spc="-25" dirty="0">
                <a:latin typeface="Calibri"/>
                <a:cs typeface="Calibri"/>
              </a:rPr>
              <a:t>Alternative</a:t>
            </a:r>
            <a:r>
              <a:rPr sz="2700" b="1" spc="-45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optimization</a:t>
            </a:r>
            <a:r>
              <a:rPr sz="2700" b="1" spc="-40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schemes:</a:t>
            </a:r>
            <a:endParaRPr sz="2700">
              <a:latin typeface="Calibri"/>
              <a:cs typeface="Calibri"/>
            </a:endParaRPr>
          </a:p>
          <a:p>
            <a:pPr marL="625475" marR="5080" lvl="1" indent="-274320">
              <a:lnSpc>
                <a:spcPct val="100800"/>
              </a:lnSpc>
              <a:spcBef>
                <a:spcPts val="540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10" dirty="0">
                <a:latin typeface="Calibri"/>
                <a:cs typeface="Calibri"/>
              </a:rPr>
              <a:t>Directly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optimize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 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1-hop</a:t>
            </a:r>
            <a:r>
              <a:rPr sz="2400" dirty="0">
                <a:latin typeface="Calibri"/>
                <a:cs typeface="Calibri"/>
              </a:rPr>
              <a:t> and </a:t>
            </a:r>
            <a:r>
              <a:rPr sz="2400" spc="-5" dirty="0">
                <a:latin typeface="Calibri"/>
                <a:cs typeface="Calibri"/>
              </a:rPr>
              <a:t>2-hop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random walk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probabilities </a:t>
            </a:r>
            <a:r>
              <a:rPr sz="2400" spc="-5" dirty="0">
                <a:latin typeface="Calibri"/>
                <a:cs typeface="Calibri"/>
              </a:rPr>
              <a:t>(as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LINE </a:t>
            </a:r>
            <a:r>
              <a:rPr sz="24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from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Tang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et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</a:t>
            </a:r>
            <a:r>
              <a:rPr sz="24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2015</a:t>
            </a:r>
            <a:r>
              <a:rPr sz="2400" spc="-5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332740" indent="-320040">
              <a:spcBef>
                <a:spcPts val="1714"/>
              </a:spcBef>
              <a:buClr>
                <a:srgbClr val="F0AD00"/>
              </a:buClr>
              <a:buSzPct val="77777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700" b="1" spc="-25" dirty="0">
                <a:latin typeface="Calibri"/>
                <a:cs typeface="Calibri"/>
              </a:rPr>
              <a:t>Network</a:t>
            </a:r>
            <a:r>
              <a:rPr sz="2700" b="1" spc="-40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preprocessing</a:t>
            </a:r>
            <a:r>
              <a:rPr sz="2700" b="1" spc="-30" dirty="0">
                <a:latin typeface="Calibri"/>
                <a:cs typeface="Calibri"/>
              </a:rPr>
              <a:t> </a:t>
            </a:r>
            <a:r>
              <a:rPr sz="2700" b="1" spc="-25" dirty="0">
                <a:latin typeface="Calibri"/>
                <a:cs typeface="Calibri"/>
              </a:rPr>
              <a:t>techniques:</a:t>
            </a:r>
            <a:endParaRPr sz="2700">
              <a:latin typeface="Calibri"/>
              <a:cs typeface="Calibri"/>
            </a:endParaRPr>
          </a:p>
          <a:p>
            <a:pPr marL="625475" marR="68580" lvl="1" indent="-274320">
              <a:lnSpc>
                <a:spcPct val="104200"/>
              </a:lnSpc>
              <a:spcBef>
                <a:spcPts val="540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spc="-5" dirty="0">
                <a:latin typeface="Calibri"/>
                <a:cs typeface="Calibri"/>
              </a:rPr>
              <a:t>Run</a:t>
            </a:r>
            <a:r>
              <a:rPr sz="2400" spc="-10" dirty="0">
                <a:latin typeface="Calibri"/>
                <a:cs typeface="Calibri"/>
              </a:rPr>
              <a:t> random </a:t>
            </a:r>
            <a:r>
              <a:rPr sz="2400" spc="-15" dirty="0">
                <a:latin typeface="Calibri"/>
                <a:cs typeface="Calibri"/>
              </a:rPr>
              <a:t>walks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modified </a:t>
            </a:r>
            <a:r>
              <a:rPr sz="2400" spc="-10" dirty="0">
                <a:latin typeface="Calibri"/>
                <a:cs typeface="Calibri"/>
              </a:rPr>
              <a:t>versions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original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Ribeiro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et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2017’s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struct2vec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u="heavy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Chen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et</a:t>
            </a:r>
            <a:r>
              <a:rPr sz="2400" u="heavy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 </a:t>
            </a:r>
            <a:r>
              <a:rPr sz="2400" spc="-52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u="heavy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2016’s</a:t>
            </a:r>
            <a:r>
              <a:rPr sz="24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HARP</a:t>
            </a:r>
            <a:r>
              <a:rPr sz="2400" spc="-5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681" y="268804"/>
            <a:ext cx="3858767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8562177" cy="404277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 algn="just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7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Core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idea: </a:t>
            </a:r>
            <a:r>
              <a:rPr sz="3200" dirty="0">
                <a:latin typeface="Calibri"/>
                <a:cs typeface="Calibri"/>
              </a:rPr>
              <a:t>Embed nodes </a:t>
            </a:r>
            <a:r>
              <a:rPr sz="3200" spc="-5" dirty="0">
                <a:latin typeface="Calibri"/>
                <a:cs typeface="Calibri"/>
              </a:rPr>
              <a:t>so that </a:t>
            </a:r>
            <a:r>
              <a:rPr sz="3200" spc="-10" dirty="0">
                <a:latin typeface="Calibri"/>
                <a:cs typeface="Calibri"/>
              </a:rPr>
              <a:t>distances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 space </a:t>
            </a:r>
            <a:r>
              <a:rPr sz="3200" spc="-15" dirty="0">
                <a:latin typeface="Calibri"/>
                <a:cs typeface="Calibri"/>
              </a:rPr>
              <a:t>reflect </a:t>
            </a:r>
            <a:r>
              <a:rPr sz="3200" dirty="0">
                <a:latin typeface="Calibri"/>
                <a:cs typeface="Calibri"/>
              </a:rPr>
              <a:t>node </a:t>
            </a:r>
            <a:r>
              <a:rPr sz="3200" spc="-5" dirty="0">
                <a:latin typeface="Calibri"/>
                <a:cs typeface="Calibri"/>
              </a:rPr>
              <a:t>similarities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original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network.</a:t>
            </a:r>
            <a:endParaRPr lang="en-US" sz="3200" spc="-10" dirty="0">
              <a:latin typeface="Calibri"/>
              <a:cs typeface="Calibri"/>
            </a:endParaRPr>
          </a:p>
          <a:p>
            <a:pPr marL="332740" marR="5080" indent="-320040" algn="just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74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32740" indent="-320040" algn="just">
              <a:lnSpc>
                <a:spcPts val="379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740" algn="l"/>
              </a:tabLst>
            </a:pPr>
            <a:r>
              <a:rPr sz="3200" b="1" spc="-20" dirty="0">
                <a:latin typeface="Calibri"/>
                <a:cs typeface="Calibri"/>
              </a:rPr>
              <a:t>Different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notions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5" dirty="0">
                <a:latin typeface="Calibri"/>
                <a:cs typeface="Calibri"/>
              </a:rPr>
              <a:t>node similarity: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Naïve: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similar 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connected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Neighborhood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overlap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(covered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lang="en-US" sz="2800" spc="10" dirty="0">
                <a:latin typeface="Calibri"/>
                <a:cs typeface="Calibri"/>
              </a:rPr>
              <a:t>the </a:t>
            </a:r>
            <a:r>
              <a:rPr lang="en-US" sz="2800" spc="-10" dirty="0">
                <a:latin typeface="Calibri"/>
                <a:cs typeface="Calibri"/>
              </a:rPr>
              <a:t>former topic</a:t>
            </a:r>
            <a:r>
              <a:rPr sz="2800" dirty="0">
                <a:latin typeface="Calibri"/>
                <a:cs typeface="Calibri"/>
              </a:rPr>
              <a:t>)</a:t>
            </a: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Random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walk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(covered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today)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5995" y="377662"/>
            <a:ext cx="3858767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8322691" cy="424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So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what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method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should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use..?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No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one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method</a:t>
            </a:r>
            <a:r>
              <a:rPr sz="3200" dirty="0">
                <a:latin typeface="Calibri"/>
                <a:cs typeface="Calibri"/>
              </a:rPr>
              <a:t> wins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all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cases….</a:t>
            </a:r>
            <a:endParaRPr sz="3200" dirty="0">
              <a:latin typeface="Calibri"/>
              <a:cs typeface="Calibri"/>
            </a:endParaRPr>
          </a:p>
          <a:p>
            <a:pPr marL="625475" marR="5080" lvl="1" indent="-274320">
              <a:lnSpc>
                <a:spcPct val="98900"/>
              </a:lnSpc>
              <a:spcBef>
                <a:spcPts val="7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700" spc="-10" dirty="0">
                <a:latin typeface="Calibri"/>
                <a:cs typeface="Calibri"/>
              </a:rPr>
              <a:t>E.g., </a:t>
            </a:r>
            <a:r>
              <a:rPr sz="2700" spc="-25" dirty="0">
                <a:latin typeface="Calibri"/>
                <a:cs typeface="Calibri"/>
              </a:rPr>
              <a:t>node2vec </a:t>
            </a:r>
            <a:r>
              <a:rPr sz="2700" spc="-30" dirty="0">
                <a:latin typeface="Calibri"/>
                <a:cs typeface="Calibri"/>
              </a:rPr>
              <a:t>performs better </a:t>
            </a:r>
            <a:r>
              <a:rPr sz="2700" spc="-10" dirty="0">
                <a:latin typeface="Calibri"/>
                <a:cs typeface="Calibri"/>
              </a:rPr>
              <a:t>on </a:t>
            </a:r>
            <a:r>
              <a:rPr sz="2700" spc="-15" dirty="0">
                <a:latin typeface="Calibri"/>
                <a:cs typeface="Calibri"/>
              </a:rPr>
              <a:t>node </a:t>
            </a:r>
            <a:r>
              <a:rPr sz="2700" spc="-20" dirty="0">
                <a:latin typeface="Calibri"/>
                <a:cs typeface="Calibri"/>
              </a:rPr>
              <a:t>classification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while </a:t>
            </a:r>
            <a:r>
              <a:rPr sz="2700" spc="-25" dirty="0">
                <a:latin typeface="Calibri"/>
                <a:cs typeface="Calibri"/>
              </a:rPr>
              <a:t>alternative methods perform </a:t>
            </a:r>
            <a:r>
              <a:rPr sz="2700" spc="-35" dirty="0">
                <a:latin typeface="Calibri"/>
                <a:cs typeface="Calibri"/>
              </a:rPr>
              <a:t>better </a:t>
            </a:r>
            <a:r>
              <a:rPr sz="2700" spc="-10" dirty="0">
                <a:latin typeface="Calibri"/>
                <a:cs typeface="Calibri"/>
              </a:rPr>
              <a:t>on </a:t>
            </a:r>
            <a:r>
              <a:rPr sz="2700" spc="-15" dirty="0">
                <a:latin typeface="Calibri"/>
                <a:cs typeface="Calibri"/>
              </a:rPr>
              <a:t>link 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prediction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(</a:t>
            </a:r>
            <a:r>
              <a:rPr sz="2700" u="heavy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Goyal</a:t>
            </a:r>
            <a:r>
              <a:rPr sz="2700" u="heavy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and</a:t>
            </a:r>
            <a:r>
              <a:rPr sz="2700" u="heavy" spc="-3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4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Ferrara,</a:t>
            </a:r>
            <a:r>
              <a:rPr sz="2700" u="heavy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2017</a:t>
            </a:r>
            <a:r>
              <a:rPr sz="2700" u="heavy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survey</a:t>
            </a:r>
            <a:r>
              <a:rPr sz="2700" spc="-20" dirty="0">
                <a:latin typeface="Calibri"/>
                <a:cs typeface="Calibri"/>
              </a:rPr>
              <a:t>)</a:t>
            </a:r>
            <a:endParaRPr sz="2700" dirty="0">
              <a:latin typeface="Calibri"/>
              <a:cs typeface="Calibri"/>
            </a:endParaRPr>
          </a:p>
          <a:p>
            <a:pPr marL="332740" marR="156845" indent="-320040">
              <a:lnSpc>
                <a:spcPts val="3890"/>
              </a:lnSpc>
              <a:spcBef>
                <a:spcPts val="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walk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generally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more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efficient</a:t>
            </a:r>
            <a:endParaRPr sz="3200" dirty="0">
              <a:latin typeface="Calibri"/>
              <a:cs typeface="Calibri"/>
            </a:endParaRPr>
          </a:p>
          <a:p>
            <a:pPr marL="332740" marR="542925" indent="-320040">
              <a:lnSpc>
                <a:spcPts val="379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general: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Must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choose definition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similarity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that</a:t>
            </a:r>
            <a:r>
              <a:rPr sz="3200" spc="-10" dirty="0">
                <a:latin typeface="Calibri"/>
                <a:cs typeface="Calibri"/>
              </a:rPr>
              <a:t> matches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your </a:t>
            </a:r>
            <a:r>
              <a:rPr sz="3200" spc="-5" dirty="0">
                <a:latin typeface="Calibri"/>
                <a:cs typeface="Calibri"/>
              </a:rPr>
              <a:t>application!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591" y="306869"/>
            <a:ext cx="432816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2909" y="1043565"/>
            <a:ext cx="8176895" cy="30137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0" dirty="0">
                <a:solidFill>
                  <a:srgbClr val="60B5CC"/>
                </a:solidFill>
                <a:latin typeface="Calibri"/>
                <a:cs typeface="Calibri"/>
              </a:rPr>
              <a:t>Task: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map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nodes </a:t>
            </a: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into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an embedding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space</a:t>
            </a:r>
            <a:endParaRPr sz="3200" dirty="0">
              <a:latin typeface="Calibri"/>
              <a:cs typeface="Calibri"/>
            </a:endParaRPr>
          </a:p>
          <a:p>
            <a:pPr marL="625475" marR="29337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Similarity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embeddings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between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indicates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their similarity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example:</a:t>
            </a:r>
            <a:endParaRPr sz="2800" dirty="0">
              <a:latin typeface="Calibri"/>
              <a:cs typeface="Calibri"/>
            </a:endParaRPr>
          </a:p>
          <a:p>
            <a:pPr marL="890269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269" algn="l"/>
              </a:tabLst>
            </a:pPr>
            <a:r>
              <a:rPr sz="2400" spc="-5" dirty="0">
                <a:latin typeface="Calibri"/>
                <a:cs typeface="Calibri"/>
              </a:rPr>
              <a:t>Both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close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spc="-10" dirty="0">
                <a:latin typeface="Calibri"/>
                <a:cs typeface="Calibri"/>
              </a:rPr>
              <a:t>(connected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edge)</a:t>
            </a:r>
            <a:endParaRPr sz="2400" dirty="0">
              <a:latin typeface="Calibri"/>
              <a:cs typeface="Calibri"/>
            </a:endParaRPr>
          </a:p>
          <a:p>
            <a:pPr marL="625475" lvl="1" indent="-274955">
              <a:spcBef>
                <a:spcPts val="63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Encode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Potentially</a:t>
            </a:r>
            <a:r>
              <a:rPr sz="2800" dirty="0">
                <a:latin typeface="Calibri"/>
                <a:cs typeface="Calibri"/>
              </a:rPr>
              <a:t> 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downstream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predictions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43636"/>
              </p:ext>
            </p:extLst>
          </p:nvPr>
        </p:nvGraphicFramePr>
        <p:xfrm>
          <a:off x="2311959" y="4922901"/>
          <a:ext cx="3158488" cy="4225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318313" y="5368431"/>
            <a:ext cx="3158490" cy="387985"/>
          </a:xfrm>
          <a:custGeom>
            <a:avLst/>
            <a:gdLst/>
            <a:ahLst/>
            <a:cxnLst/>
            <a:rect l="l" t="t" r="r" b="b"/>
            <a:pathLst>
              <a:path w="3158490" h="387985">
                <a:moveTo>
                  <a:pt x="3158184" y="0"/>
                </a:moveTo>
                <a:lnTo>
                  <a:pt x="3153232" y="44457"/>
                </a:lnTo>
                <a:lnTo>
                  <a:pt x="3139127" y="85269"/>
                </a:lnTo>
                <a:lnTo>
                  <a:pt x="3116995" y="121269"/>
                </a:lnTo>
                <a:lnTo>
                  <a:pt x="3087961" y="151296"/>
                </a:lnTo>
                <a:lnTo>
                  <a:pt x="3053150" y="174185"/>
                </a:lnTo>
                <a:lnTo>
                  <a:pt x="3013688" y="188771"/>
                </a:lnTo>
                <a:lnTo>
                  <a:pt x="2970700" y="193892"/>
                </a:lnTo>
                <a:lnTo>
                  <a:pt x="1774914" y="193892"/>
                </a:lnTo>
                <a:lnTo>
                  <a:pt x="1731925" y="199013"/>
                </a:lnTo>
                <a:lnTo>
                  <a:pt x="1692462" y="213599"/>
                </a:lnTo>
                <a:lnTo>
                  <a:pt x="1657651" y="236488"/>
                </a:lnTo>
                <a:lnTo>
                  <a:pt x="1628617" y="266515"/>
                </a:lnTo>
                <a:lnTo>
                  <a:pt x="1606485" y="302515"/>
                </a:lnTo>
                <a:lnTo>
                  <a:pt x="1592380" y="343327"/>
                </a:lnTo>
                <a:lnTo>
                  <a:pt x="1587429" y="387785"/>
                </a:lnTo>
                <a:lnTo>
                  <a:pt x="1582477" y="343327"/>
                </a:lnTo>
                <a:lnTo>
                  <a:pt x="1568373" y="302515"/>
                </a:lnTo>
                <a:lnTo>
                  <a:pt x="1546241" y="266515"/>
                </a:lnTo>
                <a:lnTo>
                  <a:pt x="1517206" y="236488"/>
                </a:lnTo>
                <a:lnTo>
                  <a:pt x="1482395" y="213599"/>
                </a:lnTo>
                <a:lnTo>
                  <a:pt x="1442933" y="199013"/>
                </a:lnTo>
                <a:lnTo>
                  <a:pt x="1399945" y="193892"/>
                </a:lnTo>
                <a:lnTo>
                  <a:pt x="187484" y="193892"/>
                </a:lnTo>
                <a:lnTo>
                  <a:pt x="144495" y="188771"/>
                </a:lnTo>
                <a:lnTo>
                  <a:pt x="105033" y="174185"/>
                </a:lnTo>
                <a:lnTo>
                  <a:pt x="70222" y="151296"/>
                </a:lnTo>
                <a:lnTo>
                  <a:pt x="41188" y="121269"/>
                </a:lnTo>
                <a:lnTo>
                  <a:pt x="19056" y="85269"/>
                </a:lnTo>
                <a:lnTo>
                  <a:pt x="4951" y="44457"/>
                </a:lnTo>
                <a:lnTo>
                  <a:pt x="0" y="0"/>
                </a:lnTo>
              </a:path>
            </a:pathLst>
          </a:custGeom>
          <a:ln w="6350">
            <a:solidFill>
              <a:srgbClr val="961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31538" y="4444988"/>
            <a:ext cx="551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35" dirty="0">
                <a:solidFill>
                  <a:srgbClr val="961100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961100"/>
                </a:solidFill>
                <a:latin typeface="Arial"/>
                <a:cs typeface="Arial"/>
              </a:rPr>
              <a:t>ec</a:t>
            </a:r>
            <a:endParaRPr sz="2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3744185" y="5717902"/>
                <a:ext cx="600776" cy="50526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2800" dirty="0">
                    <a:latin typeface="Cambria Math"/>
                    <a:cs typeface="Cambria Math"/>
                  </a:rPr>
                  <a:t>ℝ</a:t>
                </a:r>
                <a14:m>
                  <m:oMath xmlns:m="http://schemas.openxmlformats.org/officeDocument/2006/math">
                    <m:r>
                      <a:rPr lang="en-US" sz="3200" i="1" spc="1214" baseline="27777" dirty="0" smtClean="0">
                        <a:latin typeface="Cambria Math" panose="02040503050406030204" pitchFamily="18" charset="0"/>
                        <a:cs typeface="Cambria Math"/>
                      </a:rPr>
                      <m:t>𝑑</m:t>
                    </m:r>
                  </m:oMath>
                </a14:m>
                <a:endParaRPr lang="en-US" sz="32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85" y="5717902"/>
                <a:ext cx="600776" cy="505267"/>
              </a:xfrm>
              <a:prstGeom prst="rect">
                <a:avLst/>
              </a:prstGeom>
              <a:blipFill>
                <a:blip r:embed="rId5"/>
                <a:stretch>
                  <a:fillRect l="-33333" t="-9639" b="-39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 txBox="1"/>
          <p:nvPr/>
        </p:nvSpPr>
        <p:spPr>
          <a:xfrm>
            <a:off x="1888169" y="5789155"/>
            <a:ext cx="1657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embeddings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58620" y="4883596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39">
                <a:moveTo>
                  <a:pt x="0" y="121158"/>
                </a:moveTo>
                <a:lnTo>
                  <a:pt x="736092" y="121158"/>
                </a:ln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736092" y="363473"/>
                </a:lnTo>
                <a:lnTo>
                  <a:pt x="0" y="363473"/>
                </a:lnTo>
                <a:lnTo>
                  <a:pt x="0" y="121158"/>
                </a:lnTo>
                <a:close/>
              </a:path>
            </a:pathLst>
          </a:custGeom>
          <a:ln w="381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35186" y="4469372"/>
            <a:ext cx="3016885" cy="202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725">
              <a:lnSpc>
                <a:spcPts val="2795"/>
              </a:lnSpc>
              <a:spcBef>
                <a:spcPts val="100"/>
              </a:spcBef>
            </a:pPr>
            <a:r>
              <a:rPr sz="2400" b="1" spc="-40" dirty="0">
                <a:solidFill>
                  <a:srgbClr val="0070C0"/>
                </a:solidFill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ts val="2075"/>
              </a:lnSpc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Arial"/>
                <a:cs typeface="Arial"/>
              </a:rPr>
              <a:t>Node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classification</a:t>
            </a:r>
            <a:endParaRPr>
              <a:latin typeface="Arial"/>
              <a:cs typeface="Arial"/>
            </a:endParaRPr>
          </a:p>
          <a:p>
            <a:pPr marL="298450" indent="-285750">
              <a:spcBef>
                <a:spcPts val="20"/>
              </a:spcBef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Arial"/>
                <a:cs typeface="Arial"/>
              </a:rPr>
              <a:t>Link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prediction</a:t>
            </a:r>
            <a:endParaRPr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Arial"/>
                <a:cs typeface="Arial"/>
              </a:rPr>
              <a:t>Graph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classification</a:t>
            </a:r>
            <a:endParaRPr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Arial"/>
                <a:cs typeface="Arial"/>
              </a:rPr>
              <a:t>Anomalous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node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detection</a:t>
            </a:r>
            <a:endParaRPr>
              <a:latin typeface="Arial"/>
              <a:cs typeface="Arial"/>
            </a:endParaRPr>
          </a:p>
          <a:p>
            <a:pPr marL="298450" indent="-285750">
              <a:spcBef>
                <a:spcPts val="50"/>
              </a:spcBef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Arial"/>
                <a:cs typeface="Arial"/>
              </a:rPr>
              <a:t>Clustering</a:t>
            </a:r>
            <a:endParaRPr>
              <a:latin typeface="Arial"/>
              <a:cs typeface="Arial"/>
            </a:endParaRPr>
          </a:p>
          <a:p>
            <a:pPr marL="298450" indent="-285750">
              <a:spcBef>
                <a:spcPts val="45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>
                <a:latin typeface="Arial"/>
                <a:cs typeface="Arial"/>
              </a:rPr>
              <a:t>….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EDEFBC1-135D-4184-ADD8-C4552C4C8F3F}"/>
              </a:ext>
            </a:extLst>
          </p:cNvPr>
          <p:cNvSpPr txBox="1"/>
          <p:nvPr/>
        </p:nvSpPr>
        <p:spPr>
          <a:xfrm>
            <a:off x="1913595" y="3013501"/>
            <a:ext cx="836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Embedding Entire Graphs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205346-0044-4914-BDBA-01645BD101CE}"/>
                  </a:ext>
                </a:extLst>
              </p14:cNvPr>
              <p14:cNvContentPartPr/>
              <p14:nvPr/>
            </p14:nvContentPartPr>
            <p14:xfrm>
              <a:off x="7851240" y="56836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205346-0044-4914-BDBA-01645BD101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1880" y="5674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000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4815" y="324863"/>
            <a:ext cx="624535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296925"/>
            <a:ext cx="7987665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8140" marR="30480" indent="-320040">
              <a:lnSpc>
                <a:spcPts val="3500"/>
              </a:lnSpc>
              <a:spcBef>
                <a:spcPts val="5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2415540" algn="l"/>
              </a:tabLst>
            </a:pPr>
            <a:r>
              <a:rPr sz="3200" b="1" spc="-5" dirty="0">
                <a:latin typeface="Calibri"/>
                <a:cs typeface="Calibri"/>
              </a:rPr>
              <a:t>Goal: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Want	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embed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subgraph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entire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5" dirty="0">
                <a:latin typeface="Cambria Math"/>
                <a:cs typeface="Cambria Math"/>
              </a:rPr>
              <a:t>𝐺</a:t>
            </a:r>
            <a:r>
              <a:rPr sz="3200" spc="65" dirty="0">
                <a:latin typeface="Calibri"/>
                <a:cs typeface="Calibri"/>
              </a:rPr>
              <a:t>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embedding: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45" dirty="0">
                <a:solidFill>
                  <a:srgbClr val="C00000"/>
                </a:solidFill>
                <a:latin typeface="Cambria Math"/>
                <a:cs typeface="Cambria Math"/>
              </a:rPr>
              <a:t>𝐳</a:t>
            </a:r>
            <a:r>
              <a:rPr sz="3450" spc="67" baseline="-15700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3200" spc="4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9" y="4891243"/>
            <a:ext cx="6354445" cy="15081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32740" indent="-320040">
              <a:spcBef>
                <a:spcPts val="5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0" dirty="0">
                <a:solidFill>
                  <a:srgbClr val="C00000"/>
                </a:solidFill>
                <a:latin typeface="Calibri"/>
                <a:cs typeface="Calibri"/>
              </a:rPr>
              <a:t>Tasks: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35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Classifying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toxic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vs.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non-toxic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molecules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359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Identifying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anomalous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1387" y="2209800"/>
            <a:ext cx="8016240" cy="2590800"/>
            <a:chOff x="517387" y="2209800"/>
            <a:chExt cx="8016240" cy="25908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8" y="2209800"/>
              <a:ext cx="7466282" cy="2590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6437" y="2569965"/>
              <a:ext cx="3413760" cy="1864360"/>
            </a:xfrm>
            <a:custGeom>
              <a:avLst/>
              <a:gdLst/>
              <a:ahLst/>
              <a:cxnLst/>
              <a:rect l="l" t="t" r="r" b="b"/>
              <a:pathLst>
                <a:path w="3413760" h="1864360">
                  <a:moveTo>
                    <a:pt x="3033" y="1123334"/>
                  </a:moveTo>
                  <a:lnTo>
                    <a:pt x="436" y="1090500"/>
                  </a:lnTo>
                  <a:lnTo>
                    <a:pt x="0" y="1057717"/>
                  </a:lnTo>
                  <a:lnTo>
                    <a:pt x="1688" y="1025008"/>
                  </a:lnTo>
                  <a:lnTo>
                    <a:pt x="11307" y="959907"/>
                  </a:lnTo>
                  <a:lnTo>
                    <a:pt x="29022" y="895384"/>
                  </a:lnTo>
                  <a:lnTo>
                    <a:pt x="54561" y="831624"/>
                  </a:lnTo>
                  <a:lnTo>
                    <a:pt x="87655" y="768816"/>
                  </a:lnTo>
                  <a:lnTo>
                    <a:pt x="128031" y="707145"/>
                  </a:lnTo>
                  <a:lnTo>
                    <a:pt x="175420" y="646798"/>
                  </a:lnTo>
                  <a:lnTo>
                    <a:pt x="201659" y="617179"/>
                  </a:lnTo>
                  <a:lnTo>
                    <a:pt x="229549" y="587962"/>
                  </a:lnTo>
                  <a:lnTo>
                    <a:pt x="259057" y="559168"/>
                  </a:lnTo>
                  <a:lnTo>
                    <a:pt x="290149" y="530823"/>
                  </a:lnTo>
                  <a:lnTo>
                    <a:pt x="322790" y="502949"/>
                  </a:lnTo>
                  <a:lnTo>
                    <a:pt x="356947" y="475569"/>
                  </a:lnTo>
                  <a:lnTo>
                    <a:pt x="392586" y="448707"/>
                  </a:lnTo>
                  <a:lnTo>
                    <a:pt x="429674" y="422385"/>
                  </a:lnTo>
                  <a:lnTo>
                    <a:pt x="468175" y="396629"/>
                  </a:lnTo>
                  <a:lnTo>
                    <a:pt x="508057" y="371460"/>
                  </a:lnTo>
                  <a:lnTo>
                    <a:pt x="549286" y="346902"/>
                  </a:lnTo>
                  <a:lnTo>
                    <a:pt x="591827" y="322979"/>
                  </a:lnTo>
                  <a:lnTo>
                    <a:pt x="635647" y="299713"/>
                  </a:lnTo>
                  <a:lnTo>
                    <a:pt x="680712" y="277129"/>
                  </a:lnTo>
                  <a:lnTo>
                    <a:pt x="726987" y="255248"/>
                  </a:lnTo>
                  <a:lnTo>
                    <a:pt x="774440" y="234096"/>
                  </a:lnTo>
                  <a:lnTo>
                    <a:pt x="823036" y="213695"/>
                  </a:lnTo>
                  <a:lnTo>
                    <a:pt x="872742" y="194068"/>
                  </a:lnTo>
                  <a:lnTo>
                    <a:pt x="923523" y="175239"/>
                  </a:lnTo>
                  <a:lnTo>
                    <a:pt x="975346" y="157232"/>
                  </a:lnTo>
                  <a:lnTo>
                    <a:pt x="1028177" y="140068"/>
                  </a:lnTo>
                  <a:lnTo>
                    <a:pt x="1081981" y="123773"/>
                  </a:lnTo>
                  <a:lnTo>
                    <a:pt x="1136725" y="108368"/>
                  </a:lnTo>
                  <a:lnTo>
                    <a:pt x="1192376" y="93879"/>
                  </a:lnTo>
                  <a:lnTo>
                    <a:pt x="1248899" y="80327"/>
                  </a:lnTo>
                  <a:lnTo>
                    <a:pt x="1306260" y="67736"/>
                  </a:lnTo>
                  <a:lnTo>
                    <a:pt x="1364426" y="56129"/>
                  </a:lnTo>
                  <a:lnTo>
                    <a:pt x="1423363" y="45531"/>
                  </a:lnTo>
                  <a:lnTo>
                    <a:pt x="1483036" y="35963"/>
                  </a:lnTo>
                  <a:lnTo>
                    <a:pt x="1543412" y="27451"/>
                  </a:lnTo>
                  <a:lnTo>
                    <a:pt x="1604457" y="20016"/>
                  </a:lnTo>
                  <a:lnTo>
                    <a:pt x="1665632" y="13732"/>
                  </a:lnTo>
                  <a:lnTo>
                    <a:pt x="1726393" y="8648"/>
                  </a:lnTo>
                  <a:lnTo>
                    <a:pt x="1786702" y="4748"/>
                  </a:lnTo>
                  <a:lnTo>
                    <a:pt x="1846522" y="2016"/>
                  </a:lnTo>
                  <a:lnTo>
                    <a:pt x="1905813" y="439"/>
                  </a:lnTo>
                  <a:lnTo>
                    <a:pt x="1964539" y="0"/>
                  </a:lnTo>
                  <a:lnTo>
                    <a:pt x="2022659" y="683"/>
                  </a:lnTo>
                  <a:lnTo>
                    <a:pt x="2080137" y="2475"/>
                  </a:lnTo>
                  <a:lnTo>
                    <a:pt x="2136935" y="5359"/>
                  </a:lnTo>
                  <a:lnTo>
                    <a:pt x="2193013" y="9321"/>
                  </a:lnTo>
                  <a:lnTo>
                    <a:pt x="2248334" y="14345"/>
                  </a:lnTo>
                  <a:lnTo>
                    <a:pt x="2302859" y="20416"/>
                  </a:lnTo>
                  <a:lnTo>
                    <a:pt x="2356551" y="27518"/>
                  </a:lnTo>
                  <a:lnTo>
                    <a:pt x="2409371" y="35637"/>
                  </a:lnTo>
                  <a:lnTo>
                    <a:pt x="2461281" y="44757"/>
                  </a:lnTo>
                  <a:lnTo>
                    <a:pt x="2512242" y="54862"/>
                  </a:lnTo>
                  <a:lnTo>
                    <a:pt x="2562217" y="65939"/>
                  </a:lnTo>
                  <a:lnTo>
                    <a:pt x="2611168" y="77970"/>
                  </a:lnTo>
                  <a:lnTo>
                    <a:pt x="2659055" y="90942"/>
                  </a:lnTo>
                  <a:lnTo>
                    <a:pt x="2705841" y="104839"/>
                  </a:lnTo>
                  <a:lnTo>
                    <a:pt x="2751488" y="119646"/>
                  </a:lnTo>
                  <a:lnTo>
                    <a:pt x="2795958" y="135347"/>
                  </a:lnTo>
                  <a:lnTo>
                    <a:pt x="2839211" y="151927"/>
                  </a:lnTo>
                  <a:lnTo>
                    <a:pt x="2881211" y="169371"/>
                  </a:lnTo>
                  <a:lnTo>
                    <a:pt x="2921919" y="187663"/>
                  </a:lnTo>
                  <a:lnTo>
                    <a:pt x="2961296" y="206789"/>
                  </a:lnTo>
                  <a:lnTo>
                    <a:pt x="2999305" y="226733"/>
                  </a:lnTo>
                  <a:lnTo>
                    <a:pt x="3035907" y="247481"/>
                  </a:lnTo>
                  <a:lnTo>
                    <a:pt x="3071064" y="269015"/>
                  </a:lnTo>
                  <a:lnTo>
                    <a:pt x="3104737" y="291323"/>
                  </a:lnTo>
                  <a:lnTo>
                    <a:pt x="3136890" y="314387"/>
                  </a:lnTo>
                  <a:lnTo>
                    <a:pt x="3167483" y="338193"/>
                  </a:lnTo>
                  <a:lnTo>
                    <a:pt x="3223837" y="387971"/>
                  </a:lnTo>
                  <a:lnTo>
                    <a:pt x="3273495" y="440533"/>
                  </a:lnTo>
                  <a:lnTo>
                    <a:pt x="3316150" y="495758"/>
                  </a:lnTo>
                  <a:lnTo>
                    <a:pt x="3351497" y="553524"/>
                  </a:lnTo>
                  <a:lnTo>
                    <a:pt x="3379230" y="613709"/>
                  </a:lnTo>
                  <a:lnTo>
                    <a:pt x="3399045" y="676191"/>
                  </a:lnTo>
                  <a:lnTo>
                    <a:pt x="3410634" y="740847"/>
                  </a:lnTo>
                  <a:lnTo>
                    <a:pt x="3413667" y="806464"/>
                  </a:lnTo>
                  <a:lnTo>
                    <a:pt x="3411978" y="839172"/>
                  </a:lnTo>
                  <a:lnTo>
                    <a:pt x="3402360" y="904273"/>
                  </a:lnTo>
                  <a:lnTo>
                    <a:pt x="3384645" y="968797"/>
                  </a:lnTo>
                  <a:lnTo>
                    <a:pt x="3359105" y="1032556"/>
                  </a:lnTo>
                  <a:lnTo>
                    <a:pt x="3326012" y="1095365"/>
                  </a:lnTo>
                  <a:lnTo>
                    <a:pt x="3285635" y="1157036"/>
                  </a:lnTo>
                  <a:lnTo>
                    <a:pt x="3238247" y="1217383"/>
                  </a:lnTo>
                  <a:lnTo>
                    <a:pt x="3212008" y="1247002"/>
                  </a:lnTo>
                  <a:lnTo>
                    <a:pt x="3184117" y="1276219"/>
                  </a:lnTo>
                  <a:lnTo>
                    <a:pt x="3154609" y="1305012"/>
                  </a:lnTo>
                  <a:lnTo>
                    <a:pt x="3123518" y="1333358"/>
                  </a:lnTo>
                  <a:lnTo>
                    <a:pt x="3090877" y="1361232"/>
                  </a:lnTo>
                  <a:lnTo>
                    <a:pt x="3056719" y="1388612"/>
                  </a:lnTo>
                  <a:lnTo>
                    <a:pt x="3021080" y="1415474"/>
                  </a:lnTo>
                  <a:lnTo>
                    <a:pt x="2983993" y="1441795"/>
                  </a:lnTo>
                  <a:lnTo>
                    <a:pt x="2945491" y="1467552"/>
                  </a:lnTo>
                  <a:lnTo>
                    <a:pt x="2905609" y="1492721"/>
                  </a:lnTo>
                  <a:lnTo>
                    <a:pt x="2864381" y="1517279"/>
                  </a:lnTo>
                  <a:lnTo>
                    <a:pt x="2821840" y="1541202"/>
                  </a:lnTo>
                  <a:lnTo>
                    <a:pt x="2778020" y="1564468"/>
                  </a:lnTo>
                  <a:lnTo>
                    <a:pt x="2732955" y="1587052"/>
                  </a:lnTo>
                  <a:lnTo>
                    <a:pt x="2686679" y="1608932"/>
                  </a:lnTo>
                  <a:lnTo>
                    <a:pt x="2639226" y="1630085"/>
                  </a:lnTo>
                  <a:lnTo>
                    <a:pt x="2590630" y="1650486"/>
                  </a:lnTo>
                  <a:lnTo>
                    <a:pt x="2540924" y="1670112"/>
                  </a:lnTo>
                  <a:lnTo>
                    <a:pt x="2490143" y="1688941"/>
                  </a:lnTo>
                  <a:lnTo>
                    <a:pt x="2438320" y="1706949"/>
                  </a:lnTo>
                  <a:lnTo>
                    <a:pt x="2385490" y="1724112"/>
                  </a:lnTo>
                  <a:lnTo>
                    <a:pt x="2331686" y="1740408"/>
                  </a:lnTo>
                  <a:lnTo>
                    <a:pt x="2276941" y="1755812"/>
                  </a:lnTo>
                  <a:lnTo>
                    <a:pt x="2221290" y="1770302"/>
                  </a:lnTo>
                  <a:lnTo>
                    <a:pt x="2164768" y="1783854"/>
                  </a:lnTo>
                  <a:lnTo>
                    <a:pt x="2107406" y="1796445"/>
                  </a:lnTo>
                  <a:lnTo>
                    <a:pt x="2049240" y="1808051"/>
                  </a:lnTo>
                  <a:lnTo>
                    <a:pt x="1990304" y="1818650"/>
                  </a:lnTo>
                  <a:lnTo>
                    <a:pt x="1930631" y="1828217"/>
                  </a:lnTo>
                  <a:lnTo>
                    <a:pt x="1870254" y="1836730"/>
                  </a:lnTo>
                  <a:lnTo>
                    <a:pt x="1809209" y="1844165"/>
                  </a:lnTo>
                  <a:lnTo>
                    <a:pt x="1748035" y="1850449"/>
                  </a:lnTo>
                  <a:lnTo>
                    <a:pt x="1687274" y="1855533"/>
                  </a:lnTo>
                  <a:lnTo>
                    <a:pt x="1626964" y="1859433"/>
                  </a:lnTo>
                  <a:lnTo>
                    <a:pt x="1567145" y="1862164"/>
                  </a:lnTo>
                  <a:lnTo>
                    <a:pt x="1507853" y="1863742"/>
                  </a:lnTo>
                  <a:lnTo>
                    <a:pt x="1449128" y="1864181"/>
                  </a:lnTo>
                  <a:lnTo>
                    <a:pt x="1391007" y="1863497"/>
                  </a:lnTo>
                  <a:lnTo>
                    <a:pt x="1333529" y="1861706"/>
                  </a:lnTo>
                  <a:lnTo>
                    <a:pt x="1276732" y="1858821"/>
                  </a:lnTo>
                  <a:lnTo>
                    <a:pt x="1220654" y="1854860"/>
                  </a:lnTo>
                  <a:lnTo>
                    <a:pt x="1165333" y="1849836"/>
                  </a:lnTo>
                  <a:lnTo>
                    <a:pt x="1110807" y="1843765"/>
                  </a:lnTo>
                  <a:lnTo>
                    <a:pt x="1057115" y="1836663"/>
                  </a:lnTo>
                  <a:lnTo>
                    <a:pt x="1004295" y="1828544"/>
                  </a:lnTo>
                  <a:lnTo>
                    <a:pt x="952386" y="1819424"/>
                  </a:lnTo>
                  <a:lnTo>
                    <a:pt x="901424" y="1809318"/>
                  </a:lnTo>
                  <a:lnTo>
                    <a:pt x="851449" y="1798242"/>
                  </a:lnTo>
                  <a:lnTo>
                    <a:pt x="802499" y="1786210"/>
                  </a:lnTo>
                  <a:lnTo>
                    <a:pt x="754611" y="1773238"/>
                  </a:lnTo>
                  <a:lnTo>
                    <a:pt x="707825" y="1759342"/>
                  </a:lnTo>
                  <a:lnTo>
                    <a:pt x="662178" y="1744535"/>
                  </a:lnTo>
                  <a:lnTo>
                    <a:pt x="617709" y="1728834"/>
                  </a:lnTo>
                  <a:lnTo>
                    <a:pt x="574455" y="1712254"/>
                  </a:lnTo>
                  <a:lnTo>
                    <a:pt x="532455" y="1694810"/>
                  </a:lnTo>
                  <a:lnTo>
                    <a:pt x="491748" y="1676518"/>
                  </a:lnTo>
                  <a:lnTo>
                    <a:pt x="452371" y="1657392"/>
                  </a:lnTo>
                  <a:lnTo>
                    <a:pt x="414362" y="1637447"/>
                  </a:lnTo>
                  <a:lnTo>
                    <a:pt x="377760" y="1616700"/>
                  </a:lnTo>
                  <a:lnTo>
                    <a:pt x="342603" y="1595165"/>
                  </a:lnTo>
                  <a:lnTo>
                    <a:pt x="308929" y="1572858"/>
                  </a:lnTo>
                  <a:lnTo>
                    <a:pt x="276777" y="1549794"/>
                  </a:lnTo>
                  <a:lnTo>
                    <a:pt x="246184" y="1525987"/>
                  </a:lnTo>
                  <a:lnTo>
                    <a:pt x="189829" y="1476210"/>
                  </a:lnTo>
                  <a:lnTo>
                    <a:pt x="140172" y="1423648"/>
                  </a:lnTo>
                  <a:lnTo>
                    <a:pt x="97517" y="1368422"/>
                  </a:lnTo>
                  <a:lnTo>
                    <a:pt x="62170" y="1310657"/>
                  </a:lnTo>
                  <a:lnTo>
                    <a:pt x="34436" y="1250472"/>
                  </a:lnTo>
                  <a:lnTo>
                    <a:pt x="14622" y="1187990"/>
                  </a:lnTo>
                  <a:lnTo>
                    <a:pt x="3033" y="1123334"/>
                  </a:lnTo>
                  <a:close/>
                </a:path>
              </a:pathLst>
            </a:custGeom>
            <a:ln w="380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8349231" y="2831067"/>
                <a:ext cx="671398" cy="359073"/>
              </a:xfrm>
              <a:prstGeom prst="rect">
                <a:avLst/>
              </a:prstGeom>
              <a:solidFill>
                <a:srgbClr val="CC9A97"/>
              </a:solidFill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3180">
                  <a:lnSpc>
                    <a:spcPts val="2790"/>
                  </a:lnSpc>
                </a:pPr>
                <a:r>
                  <a:rPr sz="2400" spc="229" dirty="0">
                    <a:latin typeface="Cambria Math"/>
                    <a:cs typeface="Cambria Math"/>
                  </a:rPr>
                  <a:t>𝒛</a:t>
                </a:r>
                <a14:m>
                  <m:oMath xmlns:m="http://schemas.openxmlformats.org/officeDocument/2006/math">
                    <m:r>
                      <a:rPr lang="en-US" sz="2700" i="1" spc="345" baseline="-15432" dirty="0" smtClean="0">
                        <a:latin typeface="Cambria Math" panose="02040503050406030204" pitchFamily="18" charset="0"/>
                        <a:cs typeface="Cambria Math"/>
                      </a:rPr>
                      <m:t>𝐺</m:t>
                    </m:r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231" y="2831067"/>
                <a:ext cx="671398" cy="359073"/>
              </a:xfrm>
              <a:prstGeom prst="rect">
                <a:avLst/>
              </a:prstGeom>
              <a:blipFill>
                <a:blip r:embed="rId6"/>
                <a:stretch>
                  <a:fillRect l="-21818" t="-30508" b="-49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4665921" y="2908005"/>
            <a:ext cx="584835" cy="223520"/>
          </a:xfrm>
          <a:custGeom>
            <a:avLst/>
            <a:gdLst/>
            <a:ahLst/>
            <a:cxnLst/>
            <a:rect l="l" t="t" r="r" b="b"/>
            <a:pathLst>
              <a:path w="584835" h="223519">
                <a:moveTo>
                  <a:pt x="510363" y="0"/>
                </a:moveTo>
                <a:lnTo>
                  <a:pt x="0" y="164804"/>
                </a:lnTo>
                <a:lnTo>
                  <a:pt x="122274" y="223282"/>
                </a:lnTo>
                <a:lnTo>
                  <a:pt x="584791" y="101008"/>
                </a:lnTo>
                <a:lnTo>
                  <a:pt x="5103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805" y="257824"/>
            <a:ext cx="2773680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347694" y="1052000"/>
            <a:ext cx="5307106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00"/>
                </a:solidFill>
              </a:rPr>
              <a:t>Simple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idea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1: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9407" y="1741932"/>
            <a:ext cx="9474763" cy="4458913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45440" marR="1317625" indent="-320040">
              <a:lnSpc>
                <a:spcPts val="3410"/>
              </a:lnSpc>
              <a:spcBef>
                <a:spcPts val="57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3200" dirty="0">
                <a:latin typeface="Calibri"/>
                <a:cs typeface="Calibri"/>
              </a:rPr>
              <a:t>Run a </a:t>
            </a:r>
            <a:r>
              <a:rPr sz="3200" spc="-15" dirty="0">
                <a:latin typeface="Calibri"/>
                <a:cs typeface="Calibri"/>
              </a:rPr>
              <a:t>standard graph </a:t>
            </a:r>
            <a:r>
              <a:rPr sz="3200" dirty="0">
                <a:latin typeface="Calibri"/>
                <a:cs typeface="Calibri"/>
              </a:rPr>
              <a:t>embedding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technique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on</a:t>
            </a:r>
            <a:r>
              <a:rPr sz="3200" i="1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(sub)graph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𝐺</a:t>
            </a:r>
          </a:p>
          <a:p>
            <a:pPr marL="345440" marR="834390" indent="-320040">
              <a:lnSpc>
                <a:spcPts val="3379"/>
              </a:lnSpc>
              <a:spcBef>
                <a:spcPts val="114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3200" dirty="0">
                <a:latin typeface="Calibri"/>
                <a:cs typeface="Calibri"/>
              </a:rPr>
              <a:t>Then </a:t>
            </a:r>
            <a:r>
              <a:rPr sz="3200" spc="-10" dirty="0">
                <a:latin typeface="Calibri"/>
                <a:cs typeface="Calibri"/>
              </a:rPr>
              <a:t>just </a:t>
            </a:r>
            <a:r>
              <a:rPr sz="3200" dirty="0">
                <a:latin typeface="Calibri"/>
                <a:cs typeface="Calibri"/>
              </a:rPr>
              <a:t>sum (or </a:t>
            </a:r>
            <a:r>
              <a:rPr sz="3200" spc="-25" dirty="0">
                <a:latin typeface="Calibri"/>
                <a:cs typeface="Calibri"/>
              </a:rPr>
              <a:t>average) </a:t>
            </a:r>
            <a:r>
              <a:rPr sz="3200" dirty="0">
                <a:latin typeface="Calibri"/>
                <a:cs typeface="Calibri"/>
              </a:rPr>
              <a:t>the node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the</a:t>
            </a:r>
            <a:r>
              <a:rPr sz="3200" spc="-5" dirty="0">
                <a:latin typeface="Calibri"/>
                <a:cs typeface="Calibri"/>
              </a:rPr>
              <a:t> (sub)graph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𝐺</a:t>
            </a:r>
          </a:p>
          <a:p>
            <a:pPr marL="31750" algn="ctr">
              <a:spcBef>
                <a:spcPts val="3175"/>
              </a:spcBef>
              <a:tabLst>
                <a:tab pos="704850" algn="l"/>
              </a:tabLst>
            </a:pPr>
            <a:endParaRPr lang="en-US" sz="4000" spc="-5" dirty="0">
              <a:solidFill>
                <a:srgbClr val="C00000"/>
              </a:solidFill>
              <a:latin typeface="Cambria Math"/>
              <a:cs typeface="Cambria Math"/>
            </a:endParaRPr>
          </a:p>
          <a:p>
            <a:pPr marL="345440" marR="17780" indent="-320040">
              <a:lnSpc>
                <a:spcPts val="3500"/>
              </a:lnSpc>
              <a:spcBef>
                <a:spcPts val="9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endParaRPr lang="en-US" sz="4000" spc="-5" dirty="0">
              <a:solidFill>
                <a:srgbClr val="C00000"/>
              </a:solidFill>
              <a:latin typeface="Cambria Math"/>
              <a:cs typeface="Calibri"/>
            </a:endParaRPr>
          </a:p>
          <a:p>
            <a:pPr marL="345440" marR="17780" indent="-320040">
              <a:lnSpc>
                <a:spcPts val="3500"/>
              </a:lnSpc>
              <a:spcBef>
                <a:spcPts val="9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Used by</a:t>
            </a:r>
            <a:r>
              <a:rPr sz="3200" spc="-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32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Duvenaud </a:t>
            </a:r>
            <a:r>
              <a:rPr sz="32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et </a:t>
            </a:r>
            <a:r>
              <a:rPr sz="3200" u="heavy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al., 2016</a:t>
            </a:r>
            <a:r>
              <a:rPr sz="320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to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classify </a:t>
            </a:r>
            <a:r>
              <a:rPr sz="3200" spc="-7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molecules based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on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their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graph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structure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A93F5-B50D-41F0-A531-F6FCDDFD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15" y="3667712"/>
            <a:ext cx="2723243" cy="15401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269" y="324738"/>
            <a:ext cx="277368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1"/>
            <a:ext cx="9374977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Idea </a:t>
            </a:r>
            <a:r>
              <a:rPr sz="3200" b="1" dirty="0">
                <a:latin typeface="Calibri"/>
                <a:cs typeface="Calibri"/>
              </a:rPr>
              <a:t>2: </a:t>
            </a:r>
            <a:r>
              <a:rPr sz="3200" spc="-10" dirty="0">
                <a:latin typeface="Calibri"/>
                <a:cs typeface="Calibri"/>
              </a:rPr>
              <a:t>Introduce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“virtual node” </a:t>
            </a:r>
            <a:r>
              <a:rPr sz="3200" spc="-30" dirty="0">
                <a:latin typeface="Calibri"/>
                <a:cs typeface="Calibri"/>
              </a:rPr>
              <a:t>to 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represent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(sub)graph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run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standard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embedding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technique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9" y="5247133"/>
            <a:ext cx="9534634" cy="1010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32740" marR="5080" indent="-320040">
              <a:lnSpc>
                <a:spcPct val="101899"/>
              </a:lnSpc>
              <a:spcBef>
                <a:spcPts val="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Proposed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by</a:t>
            </a:r>
            <a:r>
              <a:rPr sz="3200" spc="-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3200" u="heavy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Li </a:t>
            </a:r>
            <a:r>
              <a:rPr sz="3200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et </a:t>
            </a:r>
            <a:r>
              <a:rPr sz="3200" u="heavy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al., 2016</a:t>
            </a:r>
            <a:r>
              <a:rPr sz="320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as a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general </a:t>
            </a:r>
            <a:r>
              <a:rPr sz="3200" spc="-7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technique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 subgraph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 embedding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3616" y="2971800"/>
            <a:ext cx="6539580" cy="226923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24000" y="1021080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912" y="2678617"/>
            <a:ext cx="4846931" cy="34115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096" y="381906"/>
            <a:ext cx="8906256" cy="4693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806823" y="1214366"/>
            <a:ext cx="10739718" cy="995785"/>
          </a:xfrm>
          <a:prstGeom prst="rect">
            <a:avLst/>
          </a:prstGeom>
        </p:spPr>
        <p:txBody>
          <a:bodyPr vert="horz" wrap="square" lIns="0" tIns="10795" rIns="0" bIns="0" rtlCol="0" anchor="ctr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sz="3200" spc="-20" dirty="0">
                <a:solidFill>
                  <a:srgbClr val="C00000"/>
                </a:solidFill>
              </a:rPr>
              <a:t>States </a:t>
            </a:r>
            <a:r>
              <a:rPr sz="3200" dirty="0">
                <a:solidFill>
                  <a:srgbClr val="C00000"/>
                </a:solidFill>
              </a:rPr>
              <a:t>in </a:t>
            </a:r>
            <a:r>
              <a:rPr sz="3200" b="1" spc="-10" dirty="0">
                <a:solidFill>
                  <a:srgbClr val="C00000"/>
                </a:solidFill>
              </a:rPr>
              <a:t>anonymous </a:t>
            </a:r>
            <a:r>
              <a:rPr sz="3200" b="1" spc="-15" dirty="0">
                <a:solidFill>
                  <a:srgbClr val="C00000"/>
                </a:solidFill>
              </a:rPr>
              <a:t>walks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correspond </a:t>
            </a:r>
            <a:r>
              <a:rPr sz="3200" spc="-15" dirty="0">
                <a:solidFill>
                  <a:srgbClr val="C00000"/>
                </a:solidFill>
              </a:rPr>
              <a:t>to </a:t>
            </a:r>
            <a:r>
              <a:rPr sz="3200" dirty="0">
                <a:solidFill>
                  <a:srgbClr val="C00000"/>
                </a:solidFill>
              </a:rPr>
              <a:t>the</a:t>
            </a:r>
            <a:r>
              <a:rPr sz="3200" spc="-71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index </a:t>
            </a:r>
            <a:r>
              <a:rPr sz="3200" dirty="0">
                <a:solidFill>
                  <a:srgbClr val="C00000"/>
                </a:solidFill>
              </a:rPr>
              <a:t>of the </a:t>
            </a:r>
            <a:r>
              <a:rPr sz="3200" b="1" spc="-20" dirty="0">
                <a:solidFill>
                  <a:srgbClr val="C00000"/>
                </a:solidFill>
              </a:rPr>
              <a:t>first </a:t>
            </a:r>
            <a:r>
              <a:rPr sz="3200" b="1" spc="-5" dirty="0">
                <a:solidFill>
                  <a:srgbClr val="C00000"/>
                </a:solidFill>
              </a:rPr>
              <a:t>time </a:t>
            </a:r>
            <a:r>
              <a:rPr sz="3200" spc="-15" dirty="0">
                <a:solidFill>
                  <a:srgbClr val="C00000"/>
                </a:solidFill>
              </a:rPr>
              <a:t>we </a:t>
            </a:r>
            <a:r>
              <a:rPr sz="3200" spc="-10" dirty="0">
                <a:solidFill>
                  <a:srgbClr val="C00000"/>
                </a:solidFill>
              </a:rPr>
              <a:t>visited </a:t>
            </a:r>
            <a:r>
              <a:rPr sz="3200" dirty="0">
                <a:solidFill>
                  <a:srgbClr val="C00000"/>
                </a:solidFill>
              </a:rPr>
              <a:t>the node in a </a:t>
            </a:r>
            <a:r>
              <a:rPr sz="3200" spc="-71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random</a:t>
            </a:r>
            <a:r>
              <a:rPr sz="320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walk</a:t>
            </a:r>
            <a:endParaRPr sz="3200" dirty="0"/>
          </a:p>
        </p:txBody>
      </p:sp>
      <p:sp>
        <p:nvSpPr>
          <p:cNvPr id="9" name="object 9"/>
          <p:cNvSpPr txBox="1"/>
          <p:nvPr/>
        </p:nvSpPr>
        <p:spPr>
          <a:xfrm>
            <a:off x="2059941" y="6429755"/>
            <a:ext cx="62033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Anonymous</a:t>
            </a:r>
            <a:r>
              <a:rPr sz="1400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Walk</a:t>
            </a:r>
            <a:r>
              <a:rPr sz="1400" spc="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Embeddings,</a:t>
            </a:r>
            <a:r>
              <a:rPr sz="1400" spc="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ICML</a:t>
            </a:r>
            <a:r>
              <a:rPr sz="1400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2018</a:t>
            </a:r>
            <a:r>
              <a:rPr sz="1400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u="sng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https://arxiv.org/pdf/1805.11921.pdf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165" y="374786"/>
            <a:ext cx="8906256" cy="4724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1"/>
            <a:ext cx="7544434" cy="14916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Agnostic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identity of </a:t>
            </a:r>
            <a:r>
              <a:rPr sz="3200" dirty="0">
                <a:latin typeface="Calibri"/>
                <a:cs typeface="Calibri"/>
              </a:rPr>
              <a:t>the nodes </a:t>
            </a:r>
            <a:r>
              <a:rPr sz="3200" spc="-10" dirty="0">
                <a:latin typeface="Calibri"/>
                <a:cs typeface="Calibri"/>
              </a:rPr>
              <a:t>visited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(hence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anonymous)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Example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RW1: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9" y="3303523"/>
            <a:ext cx="2145665" cy="185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32740" indent="-320040">
              <a:spcBef>
                <a:spcPts val="25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32740" indent="-320040">
              <a:lnSpc>
                <a:spcPts val="2845"/>
              </a:lnSpc>
              <a:spcBef>
                <a:spcPts val="20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 marL="332740" indent="-320040">
              <a:lnSpc>
                <a:spcPts val="2845"/>
              </a:lnSpc>
              <a:buClr>
                <a:srgbClr val="F0AD00"/>
              </a:buClr>
              <a:buSzPct val="79166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4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79166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400" spc="-10" dirty="0">
                <a:latin typeface="Calibri"/>
                <a:cs typeface="Calibri"/>
              </a:rPr>
              <a:t>Step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5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109" y="5501132"/>
            <a:ext cx="573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400" spc="-10" dirty="0">
                <a:latin typeface="Calibri"/>
                <a:cs typeface="Calibri"/>
              </a:rPr>
              <a:t>Note: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RW2 gives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anonymous </a:t>
            </a:r>
            <a:r>
              <a:rPr sz="2400" spc="-15" dirty="0">
                <a:latin typeface="Calibri"/>
                <a:cs typeface="Calibri"/>
              </a:rPr>
              <a:t>walk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5884" y="2413832"/>
            <a:ext cx="836818" cy="82318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628469" y="3507200"/>
            <a:ext cx="668020" cy="85725"/>
          </a:xfrm>
          <a:custGeom>
            <a:avLst/>
            <a:gdLst/>
            <a:ahLst/>
            <a:cxnLst/>
            <a:rect l="l" t="t" r="r" b="b"/>
            <a:pathLst>
              <a:path w="668020" h="85725">
                <a:moveTo>
                  <a:pt x="581705" y="57149"/>
                </a:moveTo>
                <a:lnTo>
                  <a:pt x="581705" y="85725"/>
                </a:lnTo>
                <a:lnTo>
                  <a:pt x="638855" y="57150"/>
                </a:lnTo>
                <a:lnTo>
                  <a:pt x="581705" y="57149"/>
                </a:lnTo>
                <a:close/>
              </a:path>
              <a:path w="668020" h="85725">
                <a:moveTo>
                  <a:pt x="581705" y="28574"/>
                </a:moveTo>
                <a:lnTo>
                  <a:pt x="581705" y="57149"/>
                </a:lnTo>
                <a:lnTo>
                  <a:pt x="603884" y="57148"/>
                </a:lnTo>
                <a:lnTo>
                  <a:pt x="610280" y="50753"/>
                </a:lnTo>
                <a:lnTo>
                  <a:pt x="610279" y="34970"/>
                </a:lnTo>
                <a:lnTo>
                  <a:pt x="603883" y="28575"/>
                </a:lnTo>
                <a:lnTo>
                  <a:pt x="581705" y="28574"/>
                </a:lnTo>
                <a:close/>
              </a:path>
              <a:path w="668020" h="85725">
                <a:moveTo>
                  <a:pt x="581705" y="0"/>
                </a:moveTo>
                <a:lnTo>
                  <a:pt x="581705" y="28574"/>
                </a:lnTo>
                <a:lnTo>
                  <a:pt x="595993" y="28575"/>
                </a:lnTo>
                <a:lnTo>
                  <a:pt x="603883" y="28575"/>
                </a:lnTo>
                <a:lnTo>
                  <a:pt x="610279" y="34970"/>
                </a:lnTo>
                <a:lnTo>
                  <a:pt x="610280" y="50753"/>
                </a:lnTo>
                <a:lnTo>
                  <a:pt x="603883" y="57150"/>
                </a:lnTo>
                <a:lnTo>
                  <a:pt x="638858" y="57148"/>
                </a:lnTo>
                <a:lnTo>
                  <a:pt x="667430" y="42862"/>
                </a:lnTo>
                <a:lnTo>
                  <a:pt x="581705" y="0"/>
                </a:lnTo>
                <a:close/>
              </a:path>
              <a:path w="668020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0" y="50753"/>
                </a:lnTo>
                <a:lnTo>
                  <a:pt x="6396" y="57148"/>
                </a:lnTo>
                <a:lnTo>
                  <a:pt x="581705" y="57149"/>
                </a:lnTo>
                <a:lnTo>
                  <a:pt x="581705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95077" y="3276091"/>
            <a:ext cx="442658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120"/>
              </a:spcBef>
            </a:pP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(different from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99200"/>
              </a:lnSpc>
              <a:spcBef>
                <a:spcPts val="95"/>
              </a:spcBef>
            </a:pP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(different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node 1, 2)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(same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the node in </a:t>
            </a:r>
            <a:r>
              <a:rPr sz="2400" spc="-15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2)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(same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28469" y="3866429"/>
            <a:ext cx="668020" cy="85725"/>
          </a:xfrm>
          <a:custGeom>
            <a:avLst/>
            <a:gdLst/>
            <a:ahLst/>
            <a:cxnLst/>
            <a:rect l="l" t="t" r="r" b="b"/>
            <a:pathLst>
              <a:path w="668020" h="85725">
                <a:moveTo>
                  <a:pt x="581705" y="57149"/>
                </a:moveTo>
                <a:lnTo>
                  <a:pt x="581705" y="85725"/>
                </a:lnTo>
                <a:lnTo>
                  <a:pt x="638855" y="57150"/>
                </a:lnTo>
                <a:lnTo>
                  <a:pt x="581705" y="57149"/>
                </a:lnTo>
                <a:close/>
              </a:path>
              <a:path w="668020" h="85725">
                <a:moveTo>
                  <a:pt x="581705" y="28574"/>
                </a:moveTo>
                <a:lnTo>
                  <a:pt x="581705" y="57149"/>
                </a:lnTo>
                <a:lnTo>
                  <a:pt x="603884" y="57148"/>
                </a:lnTo>
                <a:lnTo>
                  <a:pt x="610280" y="50753"/>
                </a:lnTo>
                <a:lnTo>
                  <a:pt x="610279" y="34970"/>
                </a:lnTo>
                <a:lnTo>
                  <a:pt x="603883" y="28575"/>
                </a:lnTo>
                <a:lnTo>
                  <a:pt x="581705" y="28574"/>
                </a:lnTo>
                <a:close/>
              </a:path>
              <a:path w="668020" h="85725">
                <a:moveTo>
                  <a:pt x="581705" y="0"/>
                </a:moveTo>
                <a:lnTo>
                  <a:pt x="581705" y="28574"/>
                </a:lnTo>
                <a:lnTo>
                  <a:pt x="595993" y="28575"/>
                </a:lnTo>
                <a:lnTo>
                  <a:pt x="603883" y="28575"/>
                </a:lnTo>
                <a:lnTo>
                  <a:pt x="610279" y="34970"/>
                </a:lnTo>
                <a:lnTo>
                  <a:pt x="610280" y="50753"/>
                </a:lnTo>
                <a:lnTo>
                  <a:pt x="603883" y="57150"/>
                </a:lnTo>
                <a:lnTo>
                  <a:pt x="638858" y="57148"/>
                </a:lnTo>
                <a:lnTo>
                  <a:pt x="667430" y="42862"/>
                </a:lnTo>
                <a:lnTo>
                  <a:pt x="581705" y="0"/>
                </a:lnTo>
                <a:close/>
              </a:path>
              <a:path w="668020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1" y="50753"/>
                </a:lnTo>
                <a:lnTo>
                  <a:pt x="6396" y="57148"/>
                </a:lnTo>
                <a:lnTo>
                  <a:pt x="581705" y="57149"/>
                </a:lnTo>
                <a:lnTo>
                  <a:pt x="581705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8469" y="4235183"/>
            <a:ext cx="668020" cy="85725"/>
          </a:xfrm>
          <a:custGeom>
            <a:avLst/>
            <a:gdLst/>
            <a:ahLst/>
            <a:cxnLst/>
            <a:rect l="l" t="t" r="r" b="b"/>
            <a:pathLst>
              <a:path w="668020" h="85725">
                <a:moveTo>
                  <a:pt x="581705" y="57149"/>
                </a:moveTo>
                <a:lnTo>
                  <a:pt x="581705" y="85725"/>
                </a:lnTo>
                <a:lnTo>
                  <a:pt x="638855" y="57150"/>
                </a:lnTo>
                <a:lnTo>
                  <a:pt x="581705" y="57149"/>
                </a:lnTo>
                <a:close/>
              </a:path>
              <a:path w="668020" h="85725">
                <a:moveTo>
                  <a:pt x="581705" y="28574"/>
                </a:moveTo>
                <a:lnTo>
                  <a:pt x="581705" y="57149"/>
                </a:lnTo>
                <a:lnTo>
                  <a:pt x="603884" y="57148"/>
                </a:lnTo>
                <a:lnTo>
                  <a:pt x="610280" y="50753"/>
                </a:lnTo>
                <a:lnTo>
                  <a:pt x="610279" y="34970"/>
                </a:lnTo>
                <a:lnTo>
                  <a:pt x="603883" y="28575"/>
                </a:lnTo>
                <a:lnTo>
                  <a:pt x="581705" y="28574"/>
                </a:lnTo>
                <a:close/>
              </a:path>
              <a:path w="668020" h="85725">
                <a:moveTo>
                  <a:pt x="581705" y="0"/>
                </a:moveTo>
                <a:lnTo>
                  <a:pt x="581705" y="28574"/>
                </a:lnTo>
                <a:lnTo>
                  <a:pt x="595993" y="28575"/>
                </a:lnTo>
                <a:lnTo>
                  <a:pt x="603883" y="28575"/>
                </a:lnTo>
                <a:lnTo>
                  <a:pt x="610279" y="34970"/>
                </a:lnTo>
                <a:lnTo>
                  <a:pt x="610280" y="50753"/>
                </a:lnTo>
                <a:lnTo>
                  <a:pt x="603883" y="57150"/>
                </a:lnTo>
                <a:lnTo>
                  <a:pt x="638858" y="57148"/>
                </a:lnTo>
                <a:lnTo>
                  <a:pt x="667430" y="42862"/>
                </a:lnTo>
                <a:lnTo>
                  <a:pt x="581705" y="0"/>
                </a:lnTo>
                <a:close/>
              </a:path>
              <a:path w="668020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0" y="50753"/>
                </a:lnTo>
                <a:lnTo>
                  <a:pt x="6396" y="57148"/>
                </a:lnTo>
                <a:lnTo>
                  <a:pt x="581705" y="57149"/>
                </a:lnTo>
                <a:lnTo>
                  <a:pt x="581705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28469" y="4590329"/>
            <a:ext cx="668020" cy="85725"/>
          </a:xfrm>
          <a:custGeom>
            <a:avLst/>
            <a:gdLst/>
            <a:ahLst/>
            <a:cxnLst/>
            <a:rect l="l" t="t" r="r" b="b"/>
            <a:pathLst>
              <a:path w="668020" h="85725">
                <a:moveTo>
                  <a:pt x="581705" y="57149"/>
                </a:moveTo>
                <a:lnTo>
                  <a:pt x="581705" y="85725"/>
                </a:lnTo>
                <a:lnTo>
                  <a:pt x="638855" y="57150"/>
                </a:lnTo>
                <a:lnTo>
                  <a:pt x="581705" y="57149"/>
                </a:lnTo>
                <a:close/>
              </a:path>
              <a:path w="668020" h="85725">
                <a:moveTo>
                  <a:pt x="581705" y="28574"/>
                </a:moveTo>
                <a:lnTo>
                  <a:pt x="581705" y="57149"/>
                </a:lnTo>
                <a:lnTo>
                  <a:pt x="603884" y="57148"/>
                </a:lnTo>
                <a:lnTo>
                  <a:pt x="610280" y="50753"/>
                </a:lnTo>
                <a:lnTo>
                  <a:pt x="610280" y="34970"/>
                </a:lnTo>
                <a:lnTo>
                  <a:pt x="603883" y="28575"/>
                </a:lnTo>
                <a:lnTo>
                  <a:pt x="581705" y="28574"/>
                </a:lnTo>
                <a:close/>
              </a:path>
              <a:path w="668020" h="85725">
                <a:moveTo>
                  <a:pt x="581705" y="0"/>
                </a:moveTo>
                <a:lnTo>
                  <a:pt x="581705" y="28574"/>
                </a:lnTo>
                <a:lnTo>
                  <a:pt x="595993" y="28575"/>
                </a:lnTo>
                <a:lnTo>
                  <a:pt x="603883" y="28575"/>
                </a:lnTo>
                <a:lnTo>
                  <a:pt x="610280" y="34970"/>
                </a:lnTo>
                <a:lnTo>
                  <a:pt x="610280" y="50753"/>
                </a:lnTo>
                <a:lnTo>
                  <a:pt x="603883" y="57150"/>
                </a:lnTo>
                <a:lnTo>
                  <a:pt x="638858" y="57148"/>
                </a:lnTo>
                <a:lnTo>
                  <a:pt x="667430" y="42862"/>
                </a:lnTo>
                <a:lnTo>
                  <a:pt x="581705" y="0"/>
                </a:lnTo>
                <a:close/>
              </a:path>
              <a:path w="668020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1" y="50753"/>
                </a:lnTo>
                <a:lnTo>
                  <a:pt x="6396" y="57148"/>
                </a:lnTo>
                <a:lnTo>
                  <a:pt x="581705" y="57149"/>
                </a:lnTo>
                <a:lnTo>
                  <a:pt x="581705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28469" y="4941393"/>
            <a:ext cx="668020" cy="85725"/>
          </a:xfrm>
          <a:custGeom>
            <a:avLst/>
            <a:gdLst/>
            <a:ahLst/>
            <a:cxnLst/>
            <a:rect l="l" t="t" r="r" b="b"/>
            <a:pathLst>
              <a:path w="668020" h="85725">
                <a:moveTo>
                  <a:pt x="581705" y="57149"/>
                </a:moveTo>
                <a:lnTo>
                  <a:pt x="581705" y="85725"/>
                </a:lnTo>
                <a:lnTo>
                  <a:pt x="638855" y="57150"/>
                </a:lnTo>
                <a:lnTo>
                  <a:pt x="581705" y="57149"/>
                </a:lnTo>
                <a:close/>
              </a:path>
              <a:path w="668020" h="85725">
                <a:moveTo>
                  <a:pt x="581705" y="28574"/>
                </a:moveTo>
                <a:lnTo>
                  <a:pt x="581705" y="57149"/>
                </a:lnTo>
                <a:lnTo>
                  <a:pt x="603884" y="57148"/>
                </a:lnTo>
                <a:lnTo>
                  <a:pt x="610280" y="50753"/>
                </a:lnTo>
                <a:lnTo>
                  <a:pt x="610279" y="34970"/>
                </a:lnTo>
                <a:lnTo>
                  <a:pt x="603883" y="28575"/>
                </a:lnTo>
                <a:lnTo>
                  <a:pt x="581705" y="28574"/>
                </a:lnTo>
                <a:close/>
              </a:path>
              <a:path w="668020" h="85725">
                <a:moveTo>
                  <a:pt x="581705" y="0"/>
                </a:moveTo>
                <a:lnTo>
                  <a:pt x="581705" y="28574"/>
                </a:lnTo>
                <a:lnTo>
                  <a:pt x="595993" y="28575"/>
                </a:lnTo>
                <a:lnTo>
                  <a:pt x="603883" y="28575"/>
                </a:lnTo>
                <a:lnTo>
                  <a:pt x="610279" y="34970"/>
                </a:lnTo>
                <a:lnTo>
                  <a:pt x="610280" y="50753"/>
                </a:lnTo>
                <a:lnTo>
                  <a:pt x="603883" y="57150"/>
                </a:lnTo>
                <a:lnTo>
                  <a:pt x="638858" y="57148"/>
                </a:lnTo>
                <a:lnTo>
                  <a:pt x="667430" y="42862"/>
                </a:lnTo>
                <a:lnTo>
                  <a:pt x="581705" y="0"/>
                </a:lnTo>
                <a:close/>
              </a:path>
              <a:path w="668020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1" y="50753"/>
                </a:lnTo>
                <a:lnTo>
                  <a:pt x="6396" y="57148"/>
                </a:lnTo>
                <a:lnTo>
                  <a:pt x="581705" y="57149"/>
                </a:lnTo>
                <a:lnTo>
                  <a:pt x="581705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4402" y="5584912"/>
            <a:ext cx="823224" cy="817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F3CF66-E758-418C-9407-1DAC6BAB3F34}"/>
                  </a:ext>
                </a:extLst>
              </p14:cNvPr>
              <p14:cNvContentPartPr/>
              <p14:nvPr/>
            </p14:nvContentPartPr>
            <p14:xfrm>
              <a:off x="9524520" y="275652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F3CF66-E758-418C-9407-1DAC6BAB3F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15160" y="2747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359" y="384283"/>
            <a:ext cx="5849112" cy="432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29408" y="5013217"/>
                <a:ext cx="8044180" cy="1460500"/>
              </a:xfrm>
              <a:prstGeom prst="rect">
                <a:avLst/>
              </a:prstGeom>
            </p:spPr>
            <p:txBody>
              <a:bodyPr vert="horz" wrap="square" lIns="0" tIns="113030" rIns="0" bIns="0" rtlCol="0">
                <a:spAutoFit/>
              </a:bodyPr>
              <a:lstStyle/>
              <a:p>
                <a:pPr marL="25400">
                  <a:spcBef>
                    <a:spcPts val="890"/>
                  </a:spcBef>
                </a:pPr>
                <a:r>
                  <a:rPr sz="3000" b="1" spc="-5" dirty="0">
                    <a:latin typeface="Calibri"/>
                    <a:cs typeface="Calibri"/>
                  </a:rPr>
                  <a:t>Number</a:t>
                </a:r>
                <a:r>
                  <a:rPr sz="3000" b="1" spc="-20" dirty="0">
                    <a:latin typeface="Calibri"/>
                    <a:cs typeface="Calibri"/>
                  </a:rPr>
                  <a:t> </a:t>
                </a:r>
                <a:r>
                  <a:rPr sz="3000" b="1" spc="-5" dirty="0">
                    <a:latin typeface="Calibri"/>
                    <a:cs typeface="Calibri"/>
                  </a:rPr>
                  <a:t>of</a:t>
                </a:r>
                <a:r>
                  <a:rPr sz="3000" b="1" spc="-10" dirty="0">
                    <a:latin typeface="Calibri"/>
                    <a:cs typeface="Calibri"/>
                  </a:rPr>
                  <a:t> anonymous </a:t>
                </a:r>
                <a:r>
                  <a:rPr sz="3000" b="1" spc="-15" dirty="0">
                    <a:latin typeface="Calibri"/>
                    <a:cs typeface="Calibri"/>
                  </a:rPr>
                  <a:t>walks</a:t>
                </a:r>
                <a:r>
                  <a:rPr sz="3000" b="1" spc="-5" dirty="0">
                    <a:latin typeface="Calibri"/>
                    <a:cs typeface="Calibri"/>
                  </a:rPr>
                  <a:t> </a:t>
                </a:r>
                <a:r>
                  <a:rPr sz="3000" b="1" spc="-15" dirty="0">
                    <a:latin typeface="Calibri"/>
                    <a:cs typeface="Calibri"/>
                  </a:rPr>
                  <a:t>grows</a:t>
                </a:r>
                <a:r>
                  <a:rPr sz="3000" b="1" spc="-10" dirty="0">
                    <a:latin typeface="Calibri"/>
                    <a:cs typeface="Calibri"/>
                  </a:rPr>
                  <a:t> exponentially:</a:t>
                </a:r>
                <a:endParaRPr sz="3000" dirty="0">
                  <a:latin typeface="Calibri"/>
                  <a:cs typeface="Calibri"/>
                </a:endParaRPr>
              </a:p>
              <a:p>
                <a:pPr marL="638175" indent="-274955">
                  <a:lnSpc>
                    <a:spcPts val="3110"/>
                  </a:lnSpc>
                  <a:spcBef>
                    <a:spcPts val="69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38175" algn="l"/>
                  </a:tabLst>
                </a:pPr>
                <a:r>
                  <a:rPr sz="2600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There</a:t>
                </a:r>
                <a:r>
                  <a:rPr sz="2600" spc="-20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are</a:t>
                </a:r>
                <a:r>
                  <a:rPr sz="2600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600" dirty="0">
                    <a:solidFill>
                      <a:srgbClr val="E66C7D"/>
                    </a:solidFill>
                    <a:latin typeface="Calibri"/>
                    <a:cs typeface="Calibri"/>
                  </a:rPr>
                  <a:t>5</a:t>
                </a:r>
                <a:r>
                  <a:rPr sz="2600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anon.</a:t>
                </a:r>
                <a:r>
                  <a:rPr sz="2600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walks</a:t>
                </a:r>
                <a:r>
                  <a:rPr sz="2600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600" spc="-85" dirty="0">
                    <a:solidFill>
                      <a:srgbClr val="E66C7D"/>
                    </a:solidFill>
                    <a:latin typeface="Cambria Math"/>
                    <a:cs typeface="Cambria Math"/>
                  </a:rPr>
                  <a:t>𝑤</a:t>
                </a:r>
                <a14:m>
                  <m:oMath xmlns:m="http://schemas.openxmlformats.org/officeDocument/2006/math">
                    <m:r>
                      <a:rPr lang="en-US" sz="2850" i="1" spc="-127" baseline="-16081" dirty="0" smtClean="0">
                        <a:solidFill>
                          <a:srgbClr val="E66C7D"/>
                        </a:solidFill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sz="2850" spc="7" baseline="-16081" dirty="0">
                    <a:solidFill>
                      <a:srgbClr val="E66C7D"/>
                    </a:solidFill>
                    <a:latin typeface="Cambria Math"/>
                    <a:cs typeface="Cambria Math"/>
                  </a:rPr>
                  <a:t> </a:t>
                </a:r>
                <a:r>
                  <a:rPr sz="2600" dirty="0">
                    <a:solidFill>
                      <a:srgbClr val="E66C7D"/>
                    </a:solidFill>
                    <a:latin typeface="Calibri"/>
                    <a:cs typeface="Calibri"/>
                  </a:rPr>
                  <a:t>of</a:t>
                </a:r>
                <a:r>
                  <a:rPr sz="2600" spc="-20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length </a:t>
                </a:r>
                <a:r>
                  <a:rPr sz="2600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3:</a:t>
                </a:r>
                <a:endParaRPr sz="2600" dirty="0">
                  <a:latin typeface="Calibri"/>
                  <a:cs typeface="Calibri"/>
                </a:endParaRPr>
              </a:p>
              <a:p>
                <a:pPr marL="638175">
                  <a:lnSpc>
                    <a:spcPts val="3110"/>
                  </a:lnSpc>
                </a:pPr>
                <a:r>
                  <a:rPr sz="2600" spc="30" dirty="0">
                    <a:latin typeface="Cambria Math"/>
                    <a:cs typeface="Cambria Math"/>
                  </a:rPr>
                  <a:t>𝑤</a:t>
                </a:r>
                <a:r>
                  <a:rPr lang="en-US" sz="2850" spc="44" baseline="-16081" dirty="0">
                    <a:latin typeface="Cambria Math"/>
                    <a:cs typeface="Cambria Math"/>
                  </a:rPr>
                  <a:t>1</a:t>
                </a:r>
                <a:r>
                  <a:rPr sz="2600" spc="30" dirty="0">
                    <a:latin typeface="Calibri"/>
                    <a:cs typeface="Calibri"/>
                  </a:rPr>
                  <a:t>=111,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spc="-50" dirty="0">
                    <a:latin typeface="Cambria Math"/>
                    <a:cs typeface="Cambria Math"/>
                  </a:rPr>
                  <a:t>𝑤</a:t>
                </a:r>
                <a:r>
                  <a:rPr lang="en-US" sz="2850" spc="-75" baseline="-16081" dirty="0">
                    <a:latin typeface="Cambria Math"/>
                    <a:cs typeface="Cambria Math"/>
                  </a:rPr>
                  <a:t>2</a:t>
                </a:r>
                <a:r>
                  <a:rPr sz="2600" spc="-50" dirty="0">
                    <a:latin typeface="Calibri"/>
                    <a:cs typeface="Calibri"/>
                  </a:rPr>
                  <a:t>=112,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600" spc="240" dirty="0">
                    <a:latin typeface="Cambria Math"/>
                    <a:cs typeface="Cambria Math"/>
                  </a:rPr>
                  <a:t>𝑤</a:t>
                </a:r>
                <a:r>
                  <a:rPr lang="en-US" sz="2850" spc="359" baseline="-16081" dirty="0">
                    <a:latin typeface="Cambria Math"/>
                    <a:cs typeface="Cambria Math"/>
                  </a:rPr>
                  <a:t>3</a:t>
                </a:r>
                <a:r>
                  <a:rPr sz="2600" spc="240" dirty="0">
                    <a:latin typeface="Calibri"/>
                    <a:cs typeface="Calibri"/>
                  </a:rPr>
                  <a:t>=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121,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600" spc="135" dirty="0">
                    <a:latin typeface="Cambria Math"/>
                    <a:cs typeface="Cambria Math"/>
                  </a:rPr>
                  <a:t>𝑤</a:t>
                </a:r>
                <a:r>
                  <a:rPr lang="en-US" sz="2850" spc="202" baseline="-16081" dirty="0">
                    <a:latin typeface="Cambria Math"/>
                    <a:cs typeface="Cambria Math"/>
                  </a:rPr>
                  <a:t>4</a:t>
                </a:r>
                <a:r>
                  <a:rPr sz="2600" spc="135" dirty="0">
                    <a:latin typeface="Calibri"/>
                    <a:cs typeface="Calibri"/>
                  </a:rPr>
                  <a:t>=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122,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600" spc="240" dirty="0">
                    <a:latin typeface="Cambria Math"/>
                    <a:cs typeface="Cambria Math"/>
                  </a:rPr>
                  <a:t>𝑤</a:t>
                </a:r>
                <a:r>
                  <a:rPr lang="en-US" sz="2850" spc="359" baseline="-16081" dirty="0">
                    <a:latin typeface="Cambria Math"/>
                    <a:cs typeface="Cambria Math"/>
                  </a:rPr>
                  <a:t>5</a:t>
                </a:r>
                <a:r>
                  <a:rPr sz="2600" spc="240" dirty="0">
                    <a:latin typeface="Calibri"/>
                    <a:cs typeface="Calibri"/>
                  </a:rPr>
                  <a:t>=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123</a:t>
                </a:r>
                <a:endParaRPr sz="2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08" y="5013217"/>
                <a:ext cx="8044180" cy="1460500"/>
              </a:xfrm>
              <a:prstGeom prst="rect">
                <a:avLst/>
              </a:prstGeom>
              <a:blipFill>
                <a:blip r:embed="rId5"/>
                <a:stretch>
                  <a:fillRect l="-2576" t="-417" r="-212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3759" y="1290732"/>
            <a:ext cx="5467642" cy="36200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424" y="294422"/>
            <a:ext cx="7985759" cy="557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097024" y="1296924"/>
                <a:ext cx="8776262" cy="4987762"/>
              </a:xfrm>
              <a:prstGeom prst="rect">
                <a:avLst/>
              </a:prstGeom>
            </p:spPr>
            <p:txBody>
              <a:bodyPr vert="horz" wrap="square" lIns="0" tIns="63500" rIns="0" bIns="0" rtlCol="0">
                <a:spAutoFit/>
              </a:bodyPr>
              <a:lstStyle/>
              <a:p>
                <a:pPr marL="358140" marR="694055" indent="-320040">
                  <a:lnSpc>
                    <a:spcPts val="3500"/>
                  </a:lnSpc>
                  <a:spcBef>
                    <a:spcPts val="50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10" dirty="0">
                    <a:latin typeface="Calibri"/>
                    <a:cs typeface="Calibri"/>
                  </a:rPr>
                  <a:t>Simulate</a:t>
                </a:r>
                <a:r>
                  <a:rPr sz="3200" spc="-1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anonymous </a:t>
                </a:r>
                <a:r>
                  <a:rPr sz="3200" spc="-15" dirty="0">
                    <a:latin typeface="Calibri"/>
                    <a:cs typeface="Calibri"/>
                  </a:rPr>
                  <a:t>walks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110" dirty="0">
                    <a:latin typeface="Cambria Math"/>
                    <a:cs typeface="Cambria Math"/>
                  </a:rPr>
                  <a:t>𝑤</a:t>
                </a:r>
                <a:r>
                  <a:rPr sz="3450" spc="165" baseline="-15700" dirty="0">
                    <a:latin typeface="Cambria Math"/>
                    <a:cs typeface="Cambria Math"/>
                  </a:rPr>
                  <a:t>.</a:t>
                </a:r>
                <a:r>
                  <a:rPr sz="3450" spc="652" baseline="-15700" dirty="0">
                    <a:latin typeface="Cambria Math"/>
                    <a:cs typeface="Cambria Math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of </a:t>
                </a:r>
                <a:r>
                  <a:rPr sz="32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𝑙</a:t>
                </a:r>
                <a:r>
                  <a:rPr sz="3200" spc="11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steps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and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record</a:t>
                </a:r>
                <a:r>
                  <a:rPr sz="3200" dirty="0">
                    <a:latin typeface="Calibri"/>
                    <a:cs typeface="Calibri"/>
                  </a:rPr>
                  <a:t> their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counts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indent="-320040">
                  <a:lnSpc>
                    <a:spcPts val="318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20" dirty="0">
                    <a:solidFill>
                      <a:srgbClr val="E66C7D"/>
                    </a:solidFill>
                    <a:latin typeface="Calibri"/>
                    <a:cs typeface="Calibri"/>
                  </a:rPr>
                  <a:t>Represent</a:t>
                </a:r>
                <a:r>
                  <a:rPr sz="3200" b="1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the</a:t>
                </a:r>
                <a:r>
                  <a:rPr sz="3200" b="1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20" dirty="0">
                    <a:solidFill>
                      <a:srgbClr val="E66C7D"/>
                    </a:solidFill>
                    <a:latin typeface="Calibri"/>
                    <a:cs typeface="Calibri"/>
                  </a:rPr>
                  <a:t>graph</a:t>
                </a:r>
                <a:r>
                  <a:rPr sz="3200" b="1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as</a:t>
                </a:r>
                <a:r>
                  <a:rPr sz="3200" b="1" dirty="0">
                    <a:solidFill>
                      <a:srgbClr val="E66C7D"/>
                    </a:solidFill>
                    <a:latin typeface="Calibri"/>
                    <a:cs typeface="Calibri"/>
                  </a:rPr>
                  <a:t> a</a:t>
                </a:r>
                <a:r>
                  <a:rPr sz="3200" b="1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 probability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>
                  <a:lnSpc>
                    <a:spcPts val="3670"/>
                  </a:lnSpc>
                </a:pPr>
                <a:r>
                  <a:rPr sz="3200" b="1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distribution</a:t>
                </a:r>
                <a:r>
                  <a:rPr sz="3200" b="1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0" dirty="0">
                    <a:solidFill>
                      <a:srgbClr val="E66C7D"/>
                    </a:solidFill>
                    <a:latin typeface="Calibri"/>
                    <a:cs typeface="Calibri"/>
                  </a:rPr>
                  <a:t>over</a:t>
                </a:r>
                <a:r>
                  <a:rPr sz="3200" b="1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E66C7D"/>
                    </a:solidFill>
                    <a:latin typeface="Calibri"/>
                    <a:cs typeface="Calibri"/>
                  </a:rPr>
                  <a:t>these </a:t>
                </a:r>
                <a:r>
                  <a:rPr sz="3200" b="1" spc="-15" dirty="0">
                    <a:solidFill>
                      <a:srgbClr val="E66C7D"/>
                    </a:solidFill>
                    <a:latin typeface="Calibri"/>
                    <a:cs typeface="Calibri"/>
                  </a:rPr>
                  <a:t>walks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indent="-320040">
                  <a:spcBef>
                    <a:spcPts val="304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15" dirty="0">
                    <a:latin typeface="Calibri"/>
                    <a:cs typeface="Calibri"/>
                  </a:rPr>
                  <a:t>For example:</a:t>
                </a:r>
                <a:endParaRPr sz="32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35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spc="-10" dirty="0">
                    <a:latin typeface="Calibri"/>
                    <a:cs typeface="Calibri"/>
                  </a:rPr>
                  <a:t>Set </a:t>
                </a:r>
                <a:r>
                  <a:rPr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𝑙</a:t>
                </a:r>
                <a:r>
                  <a:rPr sz="2800" spc="23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=</a:t>
                </a:r>
                <a:r>
                  <a:rPr sz="2800" spc="14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3</a:t>
                </a:r>
                <a:endParaRPr sz="2800" dirty="0">
                  <a:latin typeface="Cambria Math"/>
                  <a:cs typeface="Cambria Math"/>
                </a:endParaRPr>
              </a:p>
              <a:p>
                <a:pPr marL="650875" lvl="1" indent="-274955">
                  <a:spcBef>
                    <a:spcPts val="359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spc="-5" dirty="0">
                    <a:latin typeface="Calibri"/>
                    <a:cs typeface="Calibri"/>
                  </a:rPr>
                  <a:t>Then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we</a:t>
                </a:r>
                <a:r>
                  <a:rPr sz="2800" spc="-10" dirty="0">
                    <a:latin typeface="Calibri"/>
                    <a:cs typeface="Calibri"/>
                  </a:rPr>
                  <a:t> can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represent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the</a:t>
                </a:r>
                <a:r>
                  <a:rPr sz="2800" spc="-10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graph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as</a:t>
                </a:r>
                <a:r>
                  <a:rPr sz="2800" dirty="0">
                    <a:latin typeface="Calibri"/>
                    <a:cs typeface="Calibri"/>
                  </a:rPr>
                  <a:t> a 5-dim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vector</a:t>
                </a:r>
                <a:endParaRPr sz="2800" dirty="0">
                  <a:latin typeface="Calibri"/>
                  <a:cs typeface="Calibri"/>
                </a:endParaRPr>
              </a:p>
              <a:p>
                <a:pPr marL="915669" marR="30480" lvl="2" indent="-228600">
                  <a:lnSpc>
                    <a:spcPts val="2590"/>
                  </a:lnSpc>
                  <a:spcBef>
                    <a:spcPts val="655"/>
                  </a:spcBef>
                  <a:buClr>
                    <a:srgbClr val="E66C7D"/>
                  </a:buClr>
                  <a:buFont typeface="Wingdings"/>
                  <a:buChar char=""/>
                  <a:tabLst>
                    <a:tab pos="916305" algn="l"/>
                  </a:tabLst>
                </a:pPr>
                <a:r>
                  <a:rPr sz="2400" spc="-5" dirty="0">
                    <a:latin typeface="Calibri"/>
                    <a:cs typeface="Calibri"/>
                  </a:rPr>
                  <a:t>Since</a:t>
                </a:r>
                <a:r>
                  <a:rPr sz="2400" dirty="0">
                    <a:latin typeface="Calibri"/>
                    <a:cs typeface="Calibri"/>
                  </a:rPr>
                  <a:t> </a:t>
                </a:r>
                <a:r>
                  <a:rPr sz="2400" spc="-10" dirty="0">
                    <a:latin typeface="Calibri"/>
                    <a:cs typeface="Calibri"/>
                  </a:rPr>
                  <a:t>there</a:t>
                </a:r>
                <a:r>
                  <a:rPr sz="2400" dirty="0">
                    <a:latin typeface="Calibri"/>
                    <a:cs typeface="Calibri"/>
                  </a:rPr>
                  <a:t> </a:t>
                </a:r>
                <a:r>
                  <a:rPr sz="2400" spc="-15" dirty="0">
                    <a:latin typeface="Calibri"/>
                    <a:cs typeface="Calibri"/>
                  </a:rPr>
                  <a:t>are</a:t>
                </a:r>
                <a:r>
                  <a:rPr sz="2400" dirty="0">
                    <a:latin typeface="Calibri"/>
                    <a:cs typeface="Calibri"/>
                  </a:rPr>
                  <a:t> 5</a:t>
                </a:r>
                <a:r>
                  <a:rPr sz="2400" spc="-10" dirty="0">
                    <a:latin typeface="Calibri"/>
                    <a:cs typeface="Calibri"/>
                  </a:rPr>
                  <a:t> anonymous </a:t>
                </a:r>
                <a:r>
                  <a:rPr sz="2400" spc="-15" dirty="0">
                    <a:latin typeface="Calibri"/>
                    <a:cs typeface="Calibri"/>
                  </a:rPr>
                  <a:t>walks</a:t>
                </a:r>
                <a:r>
                  <a:rPr sz="2400" spc="-20" dirty="0">
                    <a:latin typeface="Calibri"/>
                    <a:cs typeface="Calibri"/>
                  </a:rPr>
                  <a:t> </a:t>
                </a:r>
                <a:r>
                  <a:rPr sz="2400" spc="-285" dirty="0">
                    <a:latin typeface="Cambria Math"/>
                    <a:cs typeface="Cambria Math"/>
                  </a:rPr>
                  <a:t>𝑤</a:t>
                </a:r>
                <a14:m>
                  <m:oMath xmlns:m="http://schemas.openxmlformats.org/officeDocument/2006/math">
                    <m:r>
                      <a:rPr lang="en-US" sz="2700" i="1" spc="-427" baseline="-15432" dirty="0" smtClean="0"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  <m:r>
                      <a:rPr lang="en-US" sz="2700" i="1" spc="-262" baseline="-15432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sz="2400" spc="-5" dirty="0">
                    <a:latin typeface="Calibri"/>
                    <a:cs typeface="Calibri"/>
                  </a:rPr>
                  <a:t>of</a:t>
                </a:r>
                <a:r>
                  <a:rPr sz="2400" dirty="0">
                    <a:latin typeface="Calibri"/>
                    <a:cs typeface="Calibri"/>
                  </a:rPr>
                  <a:t> </a:t>
                </a:r>
                <a:r>
                  <a:rPr sz="2400" spc="-10" dirty="0">
                    <a:latin typeface="Calibri"/>
                    <a:cs typeface="Calibri"/>
                  </a:rPr>
                  <a:t>length</a:t>
                </a:r>
                <a:r>
                  <a:rPr sz="2400" spc="-5" dirty="0">
                    <a:latin typeface="Calibri"/>
                    <a:cs typeface="Calibri"/>
                  </a:rPr>
                  <a:t> 3: 111, 112, </a:t>
                </a:r>
                <a:r>
                  <a:rPr sz="2400" spc="-530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121,</a:t>
                </a:r>
                <a:r>
                  <a:rPr sz="2400" spc="-10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122, 123</a:t>
                </a:r>
                <a:endParaRPr sz="24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284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spc="4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𝒁</a:t>
                </a:r>
                <a:r>
                  <a:rPr sz="3000" spc="60" baseline="-16666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𝑮</a:t>
                </a:r>
                <a:r>
                  <a:rPr sz="2800" spc="40" dirty="0">
                    <a:latin typeface="Cambria Math"/>
                    <a:cs typeface="Cambria Math"/>
                  </a:rPr>
                  <a:t>[𝑖]</a:t>
                </a:r>
                <a:r>
                  <a:rPr sz="2800" spc="15" dirty="0"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=</a:t>
                </a:r>
                <a:r>
                  <a:rPr sz="2800" spc="10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probability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of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10" dirty="0">
                    <a:latin typeface="Calibri"/>
                    <a:cs typeface="Calibri"/>
                  </a:rPr>
                  <a:t>anonymous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walk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254" dirty="0">
                    <a:latin typeface="Cambria Math"/>
                    <a:cs typeface="Cambria Math"/>
                  </a:rPr>
                  <a:t>𝑤</a:t>
                </a:r>
                <a14:m>
                  <m:oMath xmlns:m="http://schemas.openxmlformats.org/officeDocument/2006/math">
                    <m:r>
                      <a:rPr lang="en-US" sz="3000" i="1" spc="-382" baseline="-16666" dirty="0" smtClean="0"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sz="3000" spc="-240" baseline="-16666" dirty="0">
                    <a:latin typeface="Cambria Math"/>
                    <a:cs typeface="Cambria Math"/>
                  </a:rPr>
                  <a:t> </a:t>
                </a:r>
                <a:r>
                  <a:rPr lang="en-US" sz="3000" spc="-240" baseline="-16666" dirty="0">
                    <a:latin typeface="Cambria Math"/>
                    <a:cs typeface="Cambria Math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in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𝐺</a:t>
                </a: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024" y="1296924"/>
                <a:ext cx="8776262" cy="4987762"/>
              </a:xfrm>
              <a:prstGeom prst="rect">
                <a:avLst/>
              </a:prstGeom>
              <a:blipFill>
                <a:blip r:embed="rId5"/>
                <a:stretch>
                  <a:fillRect l="-1597" t="-2323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732" y="309882"/>
            <a:ext cx="6958583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8331834" cy="37795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145605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Sampling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 anonymous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walks: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Generate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independently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𝑚</a:t>
            </a:r>
            <a:r>
              <a:rPr sz="3200" spc="6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latin typeface="Calibri"/>
                <a:cs typeface="Calibri"/>
              </a:rPr>
              <a:t>random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walks</a:t>
            </a:r>
            <a:endParaRPr sz="3200">
              <a:latin typeface="Calibri"/>
              <a:cs typeface="Calibri"/>
            </a:endParaRPr>
          </a:p>
          <a:p>
            <a:pPr marL="332740" marR="5080" indent="-32004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20" dirty="0">
                <a:solidFill>
                  <a:srgbClr val="60B5CC"/>
                </a:solidFill>
                <a:latin typeface="Calibri"/>
                <a:cs typeface="Calibri"/>
              </a:rPr>
              <a:t>Represent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 the</a:t>
            </a:r>
            <a:r>
              <a:rPr sz="3200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0B5CC"/>
                </a:solidFill>
                <a:latin typeface="Calibri"/>
                <a:cs typeface="Calibri"/>
              </a:rPr>
              <a:t>graph</a:t>
            </a:r>
            <a:r>
              <a:rPr sz="32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 probability</a:t>
            </a:r>
            <a:r>
              <a:rPr sz="32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distribution </a:t>
            </a:r>
            <a:r>
              <a:rPr sz="3200" spc="-7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0B5CC"/>
                </a:solidFill>
                <a:latin typeface="Calibri"/>
                <a:cs typeface="Calibri"/>
              </a:rPr>
              <a:t>over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 these </a:t>
            </a:r>
            <a:r>
              <a:rPr sz="3200" spc="-15" dirty="0">
                <a:solidFill>
                  <a:srgbClr val="60B5CC"/>
                </a:solidFill>
                <a:latin typeface="Calibri"/>
                <a:cs typeface="Calibri"/>
              </a:rPr>
              <a:t>walks</a:t>
            </a:r>
            <a:endParaRPr sz="3200">
              <a:latin typeface="Calibri"/>
              <a:cs typeface="Calibri"/>
            </a:endParaRPr>
          </a:p>
          <a:p>
            <a:pPr marL="332740" indent="-320040">
              <a:spcBef>
                <a:spcPts val="27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How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many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random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walks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/>
                <a:cs typeface="Cambria Math"/>
              </a:rPr>
              <a:t>𝑚</a:t>
            </a:r>
            <a:r>
              <a:rPr sz="3200" spc="7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need?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want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error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-5" dirty="0">
                <a:latin typeface="Calibri"/>
                <a:cs typeface="Calibri"/>
              </a:rPr>
              <a:t> than</a:t>
            </a:r>
            <a:endParaRPr sz="2800">
              <a:latin typeface="Calibri"/>
              <a:cs typeface="Calibri"/>
            </a:endParaRPr>
          </a:p>
          <a:p>
            <a:pPr marL="625475">
              <a:spcBef>
                <a:spcPts val="50"/>
              </a:spcBef>
            </a:pPr>
            <a:r>
              <a:rPr sz="2800" dirty="0">
                <a:latin typeface="Cambria Math"/>
                <a:cs typeface="Cambria Math"/>
              </a:rPr>
              <a:t>𝜀</a:t>
            </a:r>
            <a:r>
              <a:rPr sz="2800" spc="23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less than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0" dirty="0">
                <a:latin typeface="Cambria Math"/>
                <a:cs typeface="Cambria Math"/>
              </a:rPr>
              <a:t>𝛿</a:t>
            </a:r>
            <a:r>
              <a:rPr sz="2800" spc="5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340" y="6421628"/>
            <a:ext cx="551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where: </a:t>
            </a:r>
            <a:r>
              <a:rPr dirty="0">
                <a:latin typeface="Cambria Math"/>
                <a:cs typeface="Cambria Math"/>
              </a:rPr>
              <a:t>𝜂</a:t>
            </a:r>
            <a:r>
              <a:rPr spc="160" dirty="0">
                <a:latin typeface="Cambria Math"/>
                <a:cs typeface="Cambria Math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the total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number of anon. walks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of length </a:t>
            </a:r>
            <a:r>
              <a:rPr spc="25" dirty="0">
                <a:latin typeface="Cambria Math"/>
                <a:cs typeface="Cambria Math"/>
              </a:rPr>
              <a:t>𝑙</a:t>
            </a:r>
            <a:r>
              <a:rPr spc="25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7435" y="5000498"/>
            <a:ext cx="2328971" cy="151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08000"/>
                </a:solidFill>
                <a:latin typeface="Arial"/>
                <a:cs typeface="Arial"/>
              </a:rPr>
              <a:t>For</a:t>
            </a:r>
            <a:r>
              <a:rPr sz="1400" b="1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8000"/>
                </a:solidFill>
                <a:latin typeface="Arial"/>
                <a:cs typeface="Arial"/>
              </a:rPr>
              <a:t>example: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There</a:t>
            </a:r>
            <a:r>
              <a:rPr sz="14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are</a:t>
            </a:r>
            <a:r>
              <a:rPr sz="14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𝜂</a:t>
            </a:r>
            <a:r>
              <a:rPr sz="1400" spc="11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=</a:t>
            </a:r>
            <a:r>
              <a:rPr sz="1400" spc="6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ambria Math"/>
                <a:cs typeface="Cambria Math"/>
              </a:rPr>
              <a:t>877</a:t>
            </a:r>
            <a:endParaRPr sz="1400" dirty="0">
              <a:latin typeface="Cambria Math"/>
              <a:cs typeface="Cambria Math"/>
            </a:endParaRPr>
          </a:p>
          <a:p>
            <a:pPr marL="12700">
              <a:spcBef>
                <a:spcPts val="25"/>
              </a:spcBef>
            </a:pP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anonymous</a:t>
            </a:r>
            <a:r>
              <a:rPr sz="14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walks</a:t>
            </a:r>
            <a:r>
              <a:rPr sz="14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of</a:t>
            </a:r>
            <a:r>
              <a:rPr sz="14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length</a:t>
            </a:r>
            <a:endParaRPr sz="1400" dirty="0"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𝑙</a:t>
            </a:r>
            <a:r>
              <a:rPr sz="1400" spc="10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=</a:t>
            </a:r>
            <a:r>
              <a:rPr sz="1400" spc="7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ambria Math"/>
                <a:cs typeface="Cambria Math"/>
              </a:rPr>
              <a:t>7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.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If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we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set</a:t>
            </a:r>
            <a:endParaRPr sz="1400" dirty="0">
              <a:latin typeface="Arial"/>
              <a:cs typeface="Arial"/>
            </a:endParaRPr>
          </a:p>
          <a:p>
            <a:pPr marL="12700" marR="137160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𝜀</a:t>
            </a:r>
            <a:r>
              <a:rPr sz="1400" spc="11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=</a:t>
            </a:r>
            <a:r>
              <a:rPr sz="1400" spc="7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ambria Math"/>
                <a:cs typeface="Cambria Math"/>
              </a:rPr>
              <a:t>0.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𝛿</a:t>
            </a:r>
            <a:r>
              <a:rPr sz="1400" spc="12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008000"/>
                </a:solidFill>
                <a:latin typeface="Cambria Math"/>
                <a:cs typeface="Cambria Math"/>
              </a:rPr>
              <a:t>=</a:t>
            </a:r>
            <a:r>
              <a:rPr sz="1400" spc="7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ambria Math"/>
                <a:cs typeface="Cambria Math"/>
              </a:rPr>
              <a:t>0.01</a:t>
            </a:r>
            <a:r>
              <a:rPr sz="1400" spc="6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then </a:t>
            </a:r>
            <a:r>
              <a:rPr sz="1400" spc="-37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we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need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generate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550"/>
              </a:lnSpc>
            </a:pPr>
            <a:r>
              <a:rPr sz="1400" spc="-5" dirty="0">
                <a:solidFill>
                  <a:srgbClr val="008000"/>
                </a:solidFill>
                <a:latin typeface="Cambria Math"/>
                <a:cs typeface="Cambria Math"/>
              </a:rPr>
              <a:t>𝑚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=122,500</a:t>
            </a:r>
            <a:r>
              <a:rPr sz="14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random</a:t>
            </a:r>
            <a:r>
              <a:rPr sz="14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Arial"/>
                <a:cs typeface="Arial"/>
              </a:rPr>
              <a:t>walks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29893" y="5445759"/>
            <a:ext cx="87630" cy="707390"/>
          </a:xfrm>
          <a:custGeom>
            <a:avLst/>
            <a:gdLst/>
            <a:ahLst/>
            <a:cxnLst/>
            <a:rect l="l" t="t" r="r" b="b"/>
            <a:pathLst>
              <a:path w="87629" h="707389">
                <a:moveTo>
                  <a:pt x="87337" y="0"/>
                </a:moveTo>
                <a:lnTo>
                  <a:pt x="0" y="0"/>
                </a:lnTo>
                <a:lnTo>
                  <a:pt x="0" y="15240"/>
                </a:lnTo>
                <a:lnTo>
                  <a:pt x="53301" y="15240"/>
                </a:lnTo>
                <a:lnTo>
                  <a:pt x="53301" y="707390"/>
                </a:lnTo>
                <a:lnTo>
                  <a:pt x="87337" y="707390"/>
                </a:lnTo>
                <a:lnTo>
                  <a:pt x="87337" y="15240"/>
                </a:lnTo>
                <a:lnTo>
                  <a:pt x="8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88220" y="5445759"/>
            <a:ext cx="441325" cy="707390"/>
          </a:xfrm>
          <a:custGeom>
            <a:avLst/>
            <a:gdLst/>
            <a:ahLst/>
            <a:cxnLst/>
            <a:rect l="l" t="t" r="r" b="b"/>
            <a:pathLst>
              <a:path w="441325" h="707389">
                <a:moveTo>
                  <a:pt x="87337" y="0"/>
                </a:moveTo>
                <a:lnTo>
                  <a:pt x="0" y="0"/>
                </a:lnTo>
                <a:lnTo>
                  <a:pt x="0" y="15240"/>
                </a:lnTo>
                <a:lnTo>
                  <a:pt x="0" y="707390"/>
                </a:lnTo>
                <a:lnTo>
                  <a:pt x="34036" y="707390"/>
                </a:lnTo>
                <a:lnTo>
                  <a:pt x="34036" y="15240"/>
                </a:lnTo>
                <a:lnTo>
                  <a:pt x="87337" y="15240"/>
                </a:lnTo>
                <a:lnTo>
                  <a:pt x="87337" y="0"/>
                </a:lnTo>
                <a:close/>
              </a:path>
              <a:path w="441325" h="707389">
                <a:moveTo>
                  <a:pt x="441045" y="340779"/>
                </a:moveTo>
                <a:lnTo>
                  <a:pt x="98145" y="340779"/>
                </a:lnTo>
                <a:lnTo>
                  <a:pt x="98145" y="366179"/>
                </a:lnTo>
                <a:lnTo>
                  <a:pt x="441045" y="366179"/>
                </a:lnTo>
                <a:lnTo>
                  <a:pt x="441045" y="340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45283" y="5663691"/>
            <a:ext cx="405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4200" spc="-52" baseline="-16865" dirty="0">
                <a:latin typeface="Cambria Math"/>
                <a:cs typeface="Cambria Math"/>
              </a:rPr>
              <a:t>𝜀</a:t>
            </a:r>
            <a:r>
              <a:rPr lang="en-US" sz="2000" spc="-35" dirty="0">
                <a:latin typeface="Cambria Math"/>
                <a:cs typeface="Cambria Math"/>
              </a:rPr>
              <a:t>2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30954" y="5634568"/>
            <a:ext cx="1228090" cy="329565"/>
          </a:xfrm>
          <a:custGeom>
            <a:avLst/>
            <a:gdLst/>
            <a:ahLst/>
            <a:cxnLst/>
            <a:rect l="l" t="t" r="r" b="b"/>
            <a:pathLst>
              <a:path w="1228089" h="329564">
                <a:moveTo>
                  <a:pt x="1122587" y="0"/>
                </a:moveTo>
                <a:lnTo>
                  <a:pt x="1117899" y="13369"/>
                </a:lnTo>
                <a:lnTo>
                  <a:pt x="1136966" y="21644"/>
                </a:lnTo>
                <a:lnTo>
                  <a:pt x="1153363" y="33098"/>
                </a:lnTo>
                <a:lnTo>
                  <a:pt x="1178149" y="65546"/>
                </a:lnTo>
                <a:lnTo>
                  <a:pt x="1192735" y="109323"/>
                </a:lnTo>
                <a:lnTo>
                  <a:pt x="1197597" y="163041"/>
                </a:lnTo>
                <a:lnTo>
                  <a:pt x="1196376" y="192092"/>
                </a:lnTo>
                <a:lnTo>
                  <a:pt x="1186609" y="242185"/>
                </a:lnTo>
                <a:lnTo>
                  <a:pt x="1167010" y="281306"/>
                </a:lnTo>
                <a:lnTo>
                  <a:pt x="1137189" y="307699"/>
                </a:lnTo>
                <a:lnTo>
                  <a:pt x="1118420" y="316011"/>
                </a:lnTo>
                <a:lnTo>
                  <a:pt x="1122587" y="329381"/>
                </a:lnTo>
                <a:lnTo>
                  <a:pt x="1167514" y="308306"/>
                </a:lnTo>
                <a:lnTo>
                  <a:pt x="1200548" y="271822"/>
                </a:lnTo>
                <a:lnTo>
                  <a:pt x="1220863" y="222966"/>
                </a:lnTo>
                <a:lnTo>
                  <a:pt x="1227635" y="164777"/>
                </a:lnTo>
                <a:lnTo>
                  <a:pt x="1225937" y="134581"/>
                </a:lnTo>
                <a:lnTo>
                  <a:pt x="1212350" y="81059"/>
                </a:lnTo>
                <a:lnTo>
                  <a:pt x="1185405" y="37488"/>
                </a:lnTo>
                <a:lnTo>
                  <a:pt x="1146467" y="8621"/>
                </a:lnTo>
                <a:lnTo>
                  <a:pt x="1122587" y="0"/>
                </a:lnTo>
                <a:close/>
              </a:path>
              <a:path w="122808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6148" y="5634568"/>
            <a:ext cx="437515" cy="329565"/>
          </a:xfrm>
          <a:custGeom>
            <a:avLst/>
            <a:gdLst/>
            <a:ahLst/>
            <a:cxnLst/>
            <a:rect l="l" t="t" r="r" b="b"/>
            <a:pathLst>
              <a:path w="437514" h="329564">
                <a:moveTo>
                  <a:pt x="332012" y="0"/>
                </a:moveTo>
                <a:lnTo>
                  <a:pt x="327324" y="13369"/>
                </a:lnTo>
                <a:lnTo>
                  <a:pt x="346391" y="21644"/>
                </a:lnTo>
                <a:lnTo>
                  <a:pt x="362788" y="33098"/>
                </a:lnTo>
                <a:lnTo>
                  <a:pt x="387574" y="65546"/>
                </a:lnTo>
                <a:lnTo>
                  <a:pt x="402160" y="109323"/>
                </a:lnTo>
                <a:lnTo>
                  <a:pt x="407022" y="163041"/>
                </a:lnTo>
                <a:lnTo>
                  <a:pt x="405801" y="192092"/>
                </a:lnTo>
                <a:lnTo>
                  <a:pt x="396034" y="242185"/>
                </a:lnTo>
                <a:lnTo>
                  <a:pt x="376435" y="281306"/>
                </a:lnTo>
                <a:lnTo>
                  <a:pt x="346614" y="307699"/>
                </a:lnTo>
                <a:lnTo>
                  <a:pt x="327845" y="316011"/>
                </a:lnTo>
                <a:lnTo>
                  <a:pt x="332012" y="329381"/>
                </a:lnTo>
                <a:lnTo>
                  <a:pt x="376939" y="308306"/>
                </a:lnTo>
                <a:lnTo>
                  <a:pt x="409973" y="271822"/>
                </a:lnTo>
                <a:lnTo>
                  <a:pt x="430288" y="222966"/>
                </a:lnTo>
                <a:lnTo>
                  <a:pt x="437060" y="164777"/>
                </a:lnTo>
                <a:lnTo>
                  <a:pt x="435362" y="134581"/>
                </a:lnTo>
                <a:lnTo>
                  <a:pt x="421775" y="81059"/>
                </a:lnTo>
                <a:lnTo>
                  <a:pt x="394829" y="37488"/>
                </a:lnTo>
                <a:lnTo>
                  <a:pt x="355892" y="8621"/>
                </a:lnTo>
                <a:lnTo>
                  <a:pt x="332012" y="0"/>
                </a:lnTo>
                <a:close/>
              </a:path>
              <a:path w="437514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1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4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743266" y="5532627"/>
                <a:ext cx="4829810" cy="4638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  <a:tabLst>
                    <a:tab pos="1015365" algn="l"/>
                    <a:tab pos="1346200" algn="l"/>
                    <a:tab pos="2103755" algn="l"/>
                    <a:tab pos="3325495" algn="l"/>
                    <a:tab pos="4278630" algn="l"/>
                    <a:tab pos="4631055" algn="l"/>
                  </a:tabLst>
                </a:pPr>
                <a:r>
                  <a:rPr sz="2800" dirty="0">
                    <a:latin typeface="Cambria Math"/>
                    <a:cs typeface="Cambria Math"/>
                  </a:rPr>
                  <a:t>𝑚</a:t>
                </a:r>
                <a:r>
                  <a:rPr sz="2800" spc="210" dirty="0"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=	</a:t>
                </a:r>
                <a:r>
                  <a:rPr sz="4200" baseline="41666" dirty="0">
                    <a:latin typeface="Cambria Math"/>
                    <a:cs typeface="Cambria Math"/>
                  </a:rPr>
                  <a:t>2	</a:t>
                </a:r>
                <a:r>
                  <a:rPr sz="2800" spc="-5" dirty="0">
                    <a:latin typeface="Cambria Math"/>
                    <a:cs typeface="Cambria Math"/>
                  </a:rPr>
                  <a:t>(log	</a:t>
                </a:r>
                <a:r>
                  <a:rPr sz="2800" spc="275" dirty="0">
                    <a:latin typeface="Cambria Math"/>
                    <a:cs typeface="Cambria Math"/>
                  </a:rPr>
                  <a:t>2</a:t>
                </a:r>
                <a14:m>
                  <m:oMath xmlns:m="http://schemas.openxmlformats.org/officeDocument/2006/math">
                    <m:r>
                      <a:rPr lang="en-US" sz="3000" i="1" spc="412" baseline="29166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𝜂</m:t>
                    </m:r>
                  </m:oMath>
                </a14:m>
                <a:r>
                  <a:rPr sz="3000" spc="569" baseline="29166" dirty="0"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− 2	− </a:t>
                </a:r>
                <a:r>
                  <a:rPr sz="2800" spc="-5" dirty="0">
                    <a:latin typeface="Cambria Math"/>
                    <a:cs typeface="Cambria Math"/>
                  </a:rPr>
                  <a:t>log	</a:t>
                </a:r>
                <a:r>
                  <a:rPr sz="2800" dirty="0">
                    <a:latin typeface="Cambria Math"/>
                    <a:cs typeface="Cambria Math"/>
                  </a:rPr>
                  <a:t>𝛿	)</a:t>
                </a: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66" y="5532627"/>
                <a:ext cx="4829810" cy="463845"/>
              </a:xfrm>
              <a:prstGeom prst="rect">
                <a:avLst/>
              </a:prstGeom>
              <a:blipFill>
                <a:blip r:embed="rId5"/>
                <a:stretch>
                  <a:fillRect l="-3662" t="-67105" r="-3535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073" y="311187"/>
            <a:ext cx="8485632" cy="557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116709" y="1348741"/>
                <a:ext cx="8131809" cy="5317481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8100" marR="250190">
                  <a:lnSpc>
                    <a:spcPts val="3790"/>
                  </a:lnSpc>
                  <a:spcBef>
                    <a:spcPts val="265"/>
                  </a:spcBef>
                </a:pPr>
                <a:r>
                  <a:rPr sz="3200" spc="-5" dirty="0">
                    <a:latin typeface="Calibri"/>
                    <a:cs typeface="Calibri"/>
                  </a:rPr>
                  <a:t>Rather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than simply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represent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each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walk </a:t>
                </a:r>
                <a:r>
                  <a:rPr sz="3200" spc="-5" dirty="0">
                    <a:latin typeface="Calibri"/>
                    <a:cs typeface="Calibri"/>
                  </a:rPr>
                  <a:t>by</a:t>
                </a:r>
                <a:r>
                  <a:rPr sz="3200" dirty="0">
                    <a:latin typeface="Calibri"/>
                    <a:cs typeface="Calibri"/>
                  </a:rPr>
                  <a:t> the 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fraction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of</a:t>
                </a:r>
                <a:r>
                  <a:rPr sz="3200" dirty="0">
                    <a:latin typeface="Calibri"/>
                    <a:cs typeface="Calibri"/>
                  </a:rPr>
                  <a:t> times it </a:t>
                </a:r>
                <a:r>
                  <a:rPr sz="3200" spc="-15" dirty="0">
                    <a:latin typeface="Calibri"/>
                    <a:cs typeface="Calibri"/>
                  </a:rPr>
                  <a:t>occurs,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we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0000FF"/>
                    </a:solidFill>
                    <a:latin typeface="Calibri"/>
                    <a:cs typeface="Calibri"/>
                  </a:rPr>
                  <a:t>learn embedding</a:t>
                </a:r>
                <a:endParaRPr sz="3200" dirty="0">
                  <a:latin typeface="Calibri"/>
                  <a:cs typeface="Calibri"/>
                </a:endParaRPr>
              </a:p>
              <a:p>
                <a:pPr marL="38100">
                  <a:lnSpc>
                    <a:spcPts val="3770"/>
                  </a:lnSpc>
                </a:pPr>
                <a:r>
                  <a:rPr sz="3200" spc="-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𝒛</a:t>
                </a:r>
                <a:r>
                  <a:rPr sz="3450" spc="-7" baseline="-157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𝒊</a:t>
                </a:r>
                <a:r>
                  <a:rPr sz="3450" spc="472" baseline="-157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b="1" dirty="0">
                    <a:solidFill>
                      <a:srgbClr val="0000FF"/>
                    </a:solidFill>
                    <a:latin typeface="Calibri"/>
                    <a:cs typeface="Calibri"/>
                  </a:rPr>
                  <a:t>of</a:t>
                </a:r>
                <a:r>
                  <a:rPr sz="3200" b="1" spc="-10" dirty="0">
                    <a:solidFill>
                      <a:srgbClr val="0000FF"/>
                    </a:solidFill>
                    <a:latin typeface="Calibri"/>
                    <a:cs typeface="Calibri"/>
                  </a:rPr>
                  <a:t> anonymous</a:t>
                </a:r>
                <a:r>
                  <a:rPr sz="3200" b="1" spc="-15" dirty="0">
                    <a:solidFill>
                      <a:srgbClr val="0000FF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0" dirty="0">
                    <a:solidFill>
                      <a:srgbClr val="0000FF"/>
                    </a:solidFill>
                    <a:latin typeface="Calibri"/>
                    <a:cs typeface="Calibri"/>
                  </a:rPr>
                  <a:t>walk</a:t>
                </a:r>
                <a:r>
                  <a:rPr sz="3200" b="1" spc="-5" dirty="0">
                    <a:solidFill>
                      <a:srgbClr val="0000FF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𝒘</a:t>
                </a:r>
                <a:r>
                  <a:rPr sz="3450" baseline="-157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𝒊</a:t>
                </a:r>
                <a:endParaRPr sz="3450" baseline="-15700" dirty="0">
                  <a:latin typeface="Cambria Math"/>
                  <a:cs typeface="Cambria Math"/>
                </a:endParaRPr>
              </a:p>
              <a:p>
                <a:pPr marL="358140" marR="30480" indent="-320040">
                  <a:lnSpc>
                    <a:spcPts val="3910"/>
                  </a:lnSpc>
                  <a:spcBef>
                    <a:spcPts val="5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5" dirty="0">
                    <a:latin typeface="Calibri"/>
                    <a:cs typeface="Calibri"/>
                  </a:rPr>
                  <a:t>Learn</a:t>
                </a:r>
                <a:r>
                  <a:rPr sz="3200" b="1" spc="-15" dirty="0">
                    <a:latin typeface="Calibri"/>
                    <a:cs typeface="Calibri"/>
                  </a:rPr>
                  <a:t> </a:t>
                </a:r>
                <a:r>
                  <a:rPr sz="3200" b="1" dirty="0">
                    <a:latin typeface="Calibri"/>
                    <a:cs typeface="Calibri"/>
                  </a:rPr>
                  <a:t>a</a:t>
                </a:r>
                <a:r>
                  <a:rPr sz="3200" b="1" spc="-15" dirty="0">
                    <a:latin typeface="Calibri"/>
                    <a:cs typeface="Calibri"/>
                  </a:rPr>
                  <a:t> </a:t>
                </a:r>
                <a:r>
                  <a:rPr sz="3200" b="1" spc="-20" dirty="0">
                    <a:latin typeface="Calibri"/>
                    <a:cs typeface="Calibri"/>
                  </a:rPr>
                  <a:t>graph</a:t>
                </a:r>
                <a:r>
                  <a:rPr sz="3200" b="1" spc="-15" dirty="0"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latin typeface="Calibri"/>
                    <a:cs typeface="Calibri"/>
                  </a:rPr>
                  <a:t>embedding</a:t>
                </a:r>
                <a:r>
                  <a:rPr sz="3200" b="1" spc="-1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𝒁</a:t>
                </a:r>
                <a:r>
                  <a:rPr sz="3450" baseline="-157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𝑮</a:t>
                </a:r>
                <a:r>
                  <a:rPr sz="3450" spc="532" baseline="-157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b="1" spc="-15" dirty="0">
                    <a:latin typeface="Calibri"/>
                    <a:cs typeface="Calibri"/>
                  </a:rPr>
                  <a:t>together</a:t>
                </a:r>
                <a:r>
                  <a:rPr sz="3200" b="1" spc="-10" dirty="0">
                    <a:latin typeface="Calibri"/>
                    <a:cs typeface="Calibri"/>
                  </a:rPr>
                  <a:t> </a:t>
                </a:r>
                <a:r>
                  <a:rPr sz="3200" b="1" dirty="0">
                    <a:latin typeface="Calibri"/>
                    <a:cs typeface="Calibri"/>
                  </a:rPr>
                  <a:t>with</a:t>
                </a:r>
                <a:r>
                  <a:rPr sz="3200" b="1" spc="-15" dirty="0"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latin typeface="Calibri"/>
                    <a:cs typeface="Calibri"/>
                  </a:rPr>
                  <a:t>all </a:t>
                </a:r>
                <a:r>
                  <a:rPr sz="3200" b="1" spc="-710" dirty="0"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latin typeface="Calibri"/>
                    <a:cs typeface="Calibri"/>
                  </a:rPr>
                  <a:t>the </a:t>
                </a:r>
                <a:r>
                  <a:rPr sz="3200" b="1" spc="-15" dirty="0">
                    <a:latin typeface="Calibri"/>
                    <a:cs typeface="Calibri"/>
                  </a:rPr>
                  <a:t>anonymous</a:t>
                </a:r>
                <a:r>
                  <a:rPr sz="3200" b="1" dirty="0">
                    <a:latin typeface="Calibri"/>
                    <a:cs typeface="Calibri"/>
                  </a:rPr>
                  <a:t> </a:t>
                </a:r>
                <a:r>
                  <a:rPr sz="3200" b="1" spc="-15" dirty="0">
                    <a:latin typeface="Calibri"/>
                    <a:cs typeface="Calibri"/>
                  </a:rPr>
                  <a:t>walk</a:t>
                </a:r>
                <a:r>
                  <a:rPr sz="3200" b="1" spc="-5" dirty="0">
                    <a:latin typeface="Calibri"/>
                    <a:cs typeface="Calibri"/>
                  </a:rPr>
                  <a:t> embeddings</a:t>
                </a:r>
                <a:r>
                  <a:rPr sz="3200" b="1" spc="1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𝒛</a:t>
                </a:r>
                <a:r>
                  <a:rPr sz="3450" spc="-7" baseline="-157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𝒊</a:t>
                </a:r>
                <a:endParaRPr sz="3450" baseline="-15700" dirty="0">
                  <a:latin typeface="Cambria Math"/>
                  <a:cs typeface="Cambria Math"/>
                </a:endParaRPr>
              </a:p>
              <a:p>
                <a:pPr marL="358140">
                  <a:lnSpc>
                    <a:spcPts val="3629"/>
                  </a:lnSpc>
                </a:pP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𝑍</a:t>
                </a:r>
                <a:r>
                  <a:rPr sz="3200" spc="26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=</a:t>
                </a:r>
                <a:r>
                  <a:rPr sz="3200" spc="175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12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{𝑧</a:t>
                </a:r>
                <a14:m>
                  <m:oMath xmlns:m="http://schemas.openxmlformats.org/officeDocument/2006/math">
                    <m:r>
                      <a:rPr lang="en-US" sz="3450" i="1" spc="179" baseline="-157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sz="3200" spc="12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:</a:t>
                </a:r>
                <a:r>
                  <a:rPr sz="3200" spc="-165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𝑖</a:t>
                </a:r>
                <a:r>
                  <a:rPr sz="3200" spc="275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=</a:t>
                </a:r>
                <a:r>
                  <a:rPr sz="3200" spc="175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1</a:t>
                </a:r>
                <a:r>
                  <a:rPr sz="3200" spc="-17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…</a:t>
                </a:r>
                <a:r>
                  <a:rPr sz="3200" spc="-17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25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𝜂}</a:t>
                </a:r>
                <a:r>
                  <a:rPr sz="3200" spc="25" dirty="0">
                    <a:latin typeface="Calibri"/>
                    <a:cs typeface="Calibri"/>
                  </a:rPr>
                  <a:t>,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where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𝜂</a:t>
                </a:r>
                <a:r>
                  <a:rPr sz="3200" spc="11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is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the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number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of</a:t>
                </a:r>
              </a:p>
              <a:p>
                <a:pPr marL="358140">
                  <a:lnSpc>
                    <a:spcPts val="3815"/>
                  </a:lnSpc>
                </a:pPr>
                <a:r>
                  <a:rPr sz="3200" spc="-5" dirty="0">
                    <a:latin typeface="Calibri"/>
                    <a:cs typeface="Calibri"/>
                  </a:rPr>
                  <a:t>sampled anonymous</a:t>
                </a:r>
                <a:r>
                  <a:rPr sz="3200" spc="-15" dirty="0">
                    <a:latin typeface="Calibri"/>
                    <a:cs typeface="Calibri"/>
                  </a:rPr>
                  <a:t> walks.</a:t>
                </a:r>
                <a:endParaRPr sz="3200" dirty="0">
                  <a:latin typeface="Calibri"/>
                  <a:cs typeface="Calibri"/>
                </a:endParaRPr>
              </a:p>
              <a:p>
                <a:pPr marL="38100">
                  <a:lnSpc>
                    <a:spcPts val="3815"/>
                  </a:lnSpc>
                  <a:spcBef>
                    <a:spcPts val="2975"/>
                  </a:spcBef>
                </a:pPr>
                <a:r>
                  <a:rPr sz="3200" b="1" dirty="0">
                    <a:latin typeface="Calibri"/>
                    <a:cs typeface="Calibri"/>
                  </a:rPr>
                  <a:t>How</a:t>
                </a:r>
                <a:r>
                  <a:rPr sz="3200" b="1" spc="-15" dirty="0">
                    <a:latin typeface="Calibri"/>
                    <a:cs typeface="Calibri"/>
                  </a:rPr>
                  <a:t> to</a:t>
                </a:r>
                <a:r>
                  <a:rPr sz="3200" b="1" spc="-5" dirty="0">
                    <a:latin typeface="Calibri"/>
                    <a:cs typeface="Calibri"/>
                  </a:rPr>
                  <a:t> embed</a:t>
                </a:r>
                <a:r>
                  <a:rPr sz="3200" b="1" spc="-15" dirty="0">
                    <a:latin typeface="Calibri"/>
                    <a:cs typeface="Calibri"/>
                  </a:rPr>
                  <a:t> walks?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marR="594360" indent="-320040">
                  <a:lnSpc>
                    <a:spcPts val="3790"/>
                  </a:lnSpc>
                  <a:spcBef>
                    <a:spcPts val="13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5" dirty="0">
                    <a:latin typeface="Calibri"/>
                    <a:cs typeface="Calibri"/>
                  </a:rPr>
                  <a:t>Idea: </a:t>
                </a:r>
                <a:r>
                  <a:rPr sz="3200" dirty="0">
                    <a:latin typeface="Calibri"/>
                    <a:cs typeface="Calibri"/>
                  </a:rPr>
                  <a:t>Embed </a:t>
                </a:r>
                <a:r>
                  <a:rPr sz="3200" spc="-15" dirty="0">
                    <a:latin typeface="Calibri"/>
                    <a:cs typeface="Calibri"/>
                  </a:rPr>
                  <a:t>walks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s.t.</a:t>
                </a:r>
                <a:r>
                  <a:rPr sz="3200" dirty="0">
                    <a:latin typeface="Calibri"/>
                    <a:cs typeface="Calibri"/>
                  </a:rPr>
                  <a:t> the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next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walk can</a:t>
                </a:r>
                <a:r>
                  <a:rPr sz="3200" dirty="0">
                    <a:latin typeface="Calibri"/>
                    <a:cs typeface="Calibri"/>
                  </a:rPr>
                  <a:t> be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predicted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9" y="1348741"/>
                <a:ext cx="8131809" cy="5317481"/>
              </a:xfrm>
              <a:prstGeom prst="rect">
                <a:avLst/>
              </a:prstGeom>
              <a:blipFill>
                <a:blip r:embed="rId5"/>
                <a:stretch>
                  <a:fillRect l="-2549" t="-1718" r="-3148" b="-3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816" y="347034"/>
            <a:ext cx="65044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76071" y="1234880"/>
            <a:ext cx="7115809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latin typeface="Calibri"/>
                <a:cs typeface="Calibri"/>
              </a:rPr>
              <a:t>2D </a:t>
            </a:r>
            <a:r>
              <a:rPr sz="3200" b="1" spc="-5" dirty="0">
                <a:latin typeface="Calibri"/>
                <a:cs typeface="Calibri"/>
              </a:rPr>
              <a:t>embedding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5" dirty="0">
                <a:latin typeface="Calibri"/>
                <a:cs typeface="Calibri"/>
              </a:rPr>
              <a:t>nodes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5" dirty="0">
                <a:latin typeface="Calibri"/>
                <a:cs typeface="Calibri"/>
              </a:rPr>
              <a:t>the </a:t>
            </a:r>
            <a:r>
              <a:rPr sz="3200" b="1" spc="-15" dirty="0">
                <a:latin typeface="Calibri"/>
                <a:cs typeface="Calibri"/>
              </a:rPr>
              <a:t>Zachary’s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Karate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Club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network: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343" y="2747029"/>
            <a:ext cx="8099322" cy="32764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1321" y="6353555"/>
            <a:ext cx="702055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40" dirty="0">
                <a:solidFill>
                  <a:srgbClr val="7F7F7F"/>
                </a:solidFill>
                <a:latin typeface="Arial"/>
                <a:cs typeface="Arial"/>
              </a:rPr>
              <a:t>Image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Arial"/>
                <a:cs typeface="Arial"/>
              </a:rPr>
              <a:t>from: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Perozzi</a:t>
            </a:r>
            <a:r>
              <a:rPr sz="14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2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et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 </a:t>
            </a:r>
            <a:r>
              <a:rPr sz="1400" u="sng" spc="-4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al</a:t>
            </a:r>
            <a:r>
              <a:rPr sz="1400" spc="-40" dirty="0">
                <a:solidFill>
                  <a:srgbClr val="7F7F7F"/>
                </a:solidFill>
                <a:latin typeface="Arial"/>
                <a:cs typeface="Arial"/>
              </a:rPr>
              <a:t>.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7F7F7F"/>
                </a:solidFill>
                <a:latin typeface="Arial"/>
                <a:cs typeface="Arial"/>
              </a:rPr>
              <a:t>DeepWalk: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7F7F7F"/>
                </a:solidFill>
                <a:latin typeface="Arial"/>
                <a:cs typeface="Arial"/>
              </a:rPr>
              <a:t>Online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F7F7F"/>
                </a:solidFill>
                <a:latin typeface="Arial"/>
                <a:cs typeface="Arial"/>
              </a:rPr>
              <a:t>Learning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F7F7F"/>
                </a:solidFill>
                <a:latin typeface="Arial"/>
                <a:cs typeface="Arial"/>
              </a:rPr>
              <a:t>Social</a:t>
            </a:r>
            <a:r>
              <a:rPr sz="1400" spc="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7F7F7F"/>
                </a:solidFill>
                <a:latin typeface="Arial"/>
                <a:cs typeface="Arial"/>
              </a:rPr>
              <a:t>Representations.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7F7F7F"/>
                </a:solidFill>
                <a:latin typeface="Arial"/>
                <a:cs typeface="Arial"/>
              </a:rPr>
              <a:t>KDD</a:t>
            </a:r>
            <a:r>
              <a:rPr sz="1400" i="1" spc="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7F7F7F"/>
                </a:solidFill>
                <a:latin typeface="Arial"/>
                <a:cs typeface="Arial"/>
              </a:rPr>
              <a:t>2014.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158" y="340215"/>
            <a:ext cx="5897880" cy="557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6647D6-0EEC-4E87-AB84-B5C80B62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8" y="1030793"/>
            <a:ext cx="9880644" cy="558772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783" y="288037"/>
            <a:ext cx="5897880" cy="55778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513050" y="6569963"/>
            <a:ext cx="68745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410"/>
              </a:spcBef>
            </a:pP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Anonymous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008000"/>
                </a:solidFill>
                <a:latin typeface="Arial"/>
                <a:cs typeface="Arial"/>
              </a:rPr>
              <a:t>Walk</a:t>
            </a:r>
            <a:r>
              <a:rPr sz="12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Embeddings,</a:t>
            </a:r>
            <a:r>
              <a:rPr sz="1200" spc="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ICML</a:t>
            </a:r>
            <a:r>
              <a:rPr sz="1200" spc="-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08000"/>
                </a:solidFill>
                <a:latin typeface="Arial"/>
                <a:cs typeface="Arial"/>
              </a:rPr>
              <a:t>2018</a:t>
            </a:r>
            <a:r>
              <a:rPr sz="1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Arial"/>
                <a:cs typeface="Arial"/>
              </a:rPr>
              <a:t>https://arxiv.org/pdf/1805.11921.pdf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FDE413-B719-4313-B40F-9972D10D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83" y="1027429"/>
            <a:ext cx="9188771" cy="5542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AA454-C348-461C-843E-92D7AEBF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63" y="3978900"/>
            <a:ext cx="642938" cy="65199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107" y="317184"/>
            <a:ext cx="589788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349755"/>
            <a:ext cx="4527550" cy="325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marR="27305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spc="-55" dirty="0">
                <a:latin typeface="Calibri"/>
                <a:cs typeface="Calibri"/>
              </a:rPr>
              <a:t>We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obtain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graph 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embedding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mbria Math"/>
                <a:cs typeface="Cambria Math"/>
              </a:rPr>
              <a:t>𝒛</a:t>
            </a:r>
            <a:r>
              <a:rPr sz="3300" baseline="-15151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3300" spc="397" baseline="-15151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000" spc="-5" dirty="0">
                <a:latin typeface="Calibri"/>
                <a:cs typeface="Calibri"/>
              </a:rPr>
              <a:t>(learnable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parameter) after </a:t>
            </a:r>
            <a:r>
              <a:rPr sz="3000" spc="-10" dirty="0">
                <a:latin typeface="Calibri"/>
                <a:cs typeface="Calibri"/>
              </a:rPr>
              <a:t> optimization</a:t>
            </a:r>
            <a:endParaRPr sz="3000">
              <a:latin typeface="Calibri"/>
              <a:cs typeface="Calibri"/>
            </a:endParaRPr>
          </a:p>
          <a:p>
            <a:pPr marL="357505" marR="30480" indent="-320040"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dirty="0">
                <a:latin typeface="Calibri"/>
                <a:cs typeface="Calibri"/>
              </a:rPr>
              <a:t>Use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20" dirty="0">
                <a:solidFill>
                  <a:srgbClr val="C00000"/>
                </a:solidFill>
                <a:latin typeface="Cambria Math"/>
                <a:cs typeface="Cambria Math"/>
              </a:rPr>
              <a:t>𝒛</a:t>
            </a:r>
            <a:r>
              <a:rPr sz="3300" spc="30" baseline="-15151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3000" spc="20" dirty="0">
                <a:latin typeface="Calibri"/>
                <a:cs typeface="Calibri"/>
              </a:rPr>
              <a:t>to</a:t>
            </a:r>
            <a:r>
              <a:rPr sz="3000" spc="-25" dirty="0">
                <a:latin typeface="Calibri"/>
                <a:cs typeface="Calibri"/>
              </a:rPr>
              <a:t> make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predictions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(e.g.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graph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classification)</a:t>
            </a:r>
            <a:endParaRPr sz="3000">
              <a:latin typeface="Calibri"/>
              <a:cs typeface="Calibri"/>
            </a:endParaRPr>
          </a:p>
          <a:p>
            <a:pPr marL="650875" lvl="1" indent="-274320">
              <a:spcBef>
                <a:spcPts val="68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Option1</a:t>
            </a:r>
            <a:r>
              <a:rPr sz="2600" spc="-5" dirty="0">
                <a:latin typeface="Calibri"/>
                <a:cs typeface="Calibri"/>
              </a:rPr>
              <a:t>:</a:t>
            </a:r>
            <a:r>
              <a:rPr sz="2600" spc="-10" dirty="0">
                <a:latin typeface="Calibri"/>
                <a:cs typeface="Calibri"/>
              </a:rPr>
              <a:t> Inner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product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0002" y="4766055"/>
            <a:ext cx="3600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900" spc="-5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2400" spc="-7" baseline="-13888" dirty="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2400" baseline="-13888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1861" y="4843779"/>
            <a:ext cx="147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Cambria Math"/>
                <a:cs typeface="Cambria Math"/>
              </a:rPr>
              <a:t>𝟐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9484" y="4600955"/>
            <a:ext cx="3472815" cy="451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442720" algn="l"/>
                <a:tab pos="1991995" algn="l"/>
              </a:tabLst>
            </a:pPr>
            <a:r>
              <a:rPr sz="2600" spc="-15" dirty="0">
                <a:latin typeface="Calibri"/>
                <a:cs typeface="Calibri"/>
              </a:rPr>
              <a:t>Kernel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50" dirty="0">
                <a:solidFill>
                  <a:srgbClr val="C00000"/>
                </a:solidFill>
                <a:latin typeface="Cambria Math"/>
                <a:cs typeface="Cambria Math"/>
              </a:rPr>
              <a:t>𝒛</a:t>
            </a:r>
            <a:r>
              <a:rPr lang="en-US" sz="2850" spc="75" baseline="30701" dirty="0">
                <a:latin typeface="Cambria Math"/>
                <a:cs typeface="Cambria Math"/>
              </a:rPr>
              <a:t>T</a:t>
            </a:r>
            <a:r>
              <a:rPr sz="2850" spc="75" baseline="30701" dirty="0">
                <a:latin typeface="Cambria Math"/>
                <a:cs typeface="Cambria Math"/>
              </a:rPr>
              <a:t>	</a:t>
            </a:r>
            <a:r>
              <a:rPr sz="2600" spc="-5" dirty="0">
                <a:solidFill>
                  <a:srgbClr val="C00000"/>
                </a:solidFill>
                <a:latin typeface="Cambria Math"/>
                <a:cs typeface="Cambria Math"/>
              </a:rPr>
              <a:t>𝒛</a:t>
            </a:r>
            <a:r>
              <a:rPr sz="2850" spc="-7" baseline="-16081" dirty="0">
                <a:solidFill>
                  <a:srgbClr val="C00000"/>
                </a:solidFill>
                <a:latin typeface="Cambria Math"/>
                <a:cs typeface="Cambria Math"/>
              </a:rPr>
              <a:t>𝑮	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5163" y="5106925"/>
            <a:ext cx="3653154" cy="12236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12420" marR="30480" indent="-274320">
              <a:lnSpc>
                <a:spcPct val="101200"/>
              </a:lnSpc>
              <a:spcBef>
                <a:spcPts val="60"/>
              </a:spcBef>
              <a:buClr>
                <a:srgbClr val="60B5CC"/>
              </a:buClr>
              <a:buFont typeface="Wingdings"/>
              <a:buChar char=""/>
              <a:tabLst>
                <a:tab pos="312420" algn="l"/>
              </a:tabLst>
            </a:pP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Option2</a:t>
            </a:r>
            <a:r>
              <a:rPr sz="2600" spc="-5" dirty="0">
                <a:latin typeface="Calibri"/>
                <a:cs typeface="Calibri"/>
              </a:rPr>
              <a:t>: Use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15" dirty="0">
                <a:latin typeface="Calibri"/>
                <a:cs typeface="Calibri"/>
              </a:rPr>
              <a:t>neural </a:t>
            </a:r>
            <a:r>
              <a:rPr sz="2600" spc="-10" dirty="0">
                <a:latin typeface="Calibri"/>
                <a:cs typeface="Calibri"/>
              </a:rPr>
              <a:t> network that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takes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mbria Math"/>
                <a:cs typeface="Cambria Math"/>
              </a:rPr>
              <a:t>𝒛</a:t>
            </a:r>
            <a:r>
              <a:rPr sz="2850" spc="-7" baseline="-16081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2850" spc="390" baseline="-16081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latin typeface="Calibri"/>
                <a:cs typeface="Calibri"/>
              </a:rPr>
              <a:t>as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input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5" dirty="0">
                <a:latin typeface="Calibri"/>
                <a:cs typeface="Calibri"/>
              </a:rPr>
              <a:t> classify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6668" y="2403049"/>
            <a:ext cx="3658254" cy="38588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65045" y="1880108"/>
            <a:ext cx="2928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Arial"/>
                <a:cs typeface="Arial"/>
              </a:rPr>
              <a:t>Overall</a:t>
            </a:r>
            <a:r>
              <a:rPr sz="2400" b="1" spc="-1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657" y="291017"/>
            <a:ext cx="2383536" cy="5273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75657" y="1140915"/>
            <a:ext cx="11865429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solidFill>
                  <a:schemeClr val="accent6"/>
                </a:solidFill>
              </a:rPr>
              <a:t>We</a:t>
            </a:r>
            <a:r>
              <a:rPr sz="3600" spc="-10" dirty="0">
                <a:solidFill>
                  <a:schemeClr val="accent6"/>
                </a:solidFill>
              </a:rPr>
              <a:t> </a:t>
            </a:r>
            <a:r>
              <a:rPr sz="3600" spc="-5" dirty="0">
                <a:solidFill>
                  <a:schemeClr val="accent6"/>
                </a:solidFill>
              </a:rPr>
              <a:t>discussed</a:t>
            </a:r>
            <a:r>
              <a:rPr sz="3600" spc="-10" dirty="0">
                <a:solidFill>
                  <a:schemeClr val="accent6"/>
                </a:solidFill>
              </a:rPr>
              <a:t> </a:t>
            </a:r>
            <a:r>
              <a:rPr sz="3600" dirty="0">
                <a:solidFill>
                  <a:schemeClr val="accent6"/>
                </a:solidFill>
              </a:rPr>
              <a:t>3</a:t>
            </a:r>
            <a:r>
              <a:rPr sz="3600" spc="-5" dirty="0">
                <a:solidFill>
                  <a:schemeClr val="accent6"/>
                </a:solidFill>
              </a:rPr>
              <a:t> ideas</a:t>
            </a:r>
            <a:r>
              <a:rPr sz="3600" spc="-10" dirty="0">
                <a:solidFill>
                  <a:schemeClr val="accent6"/>
                </a:solidFill>
              </a:rPr>
              <a:t> </a:t>
            </a:r>
            <a:r>
              <a:rPr sz="3600" spc="-15" dirty="0">
                <a:solidFill>
                  <a:schemeClr val="accent6"/>
                </a:solidFill>
              </a:rPr>
              <a:t>to</a:t>
            </a:r>
            <a:r>
              <a:rPr sz="3600" dirty="0">
                <a:solidFill>
                  <a:schemeClr val="accent6"/>
                </a:solidFill>
              </a:rPr>
              <a:t> </a:t>
            </a:r>
            <a:r>
              <a:rPr sz="3600" spc="-20" dirty="0">
                <a:solidFill>
                  <a:schemeClr val="accent6"/>
                </a:solidFill>
              </a:rPr>
              <a:t>graph</a:t>
            </a:r>
            <a:r>
              <a:rPr sz="3600" spc="-10" dirty="0">
                <a:solidFill>
                  <a:schemeClr val="accent6"/>
                </a:solidFill>
              </a:rPr>
              <a:t> </a:t>
            </a:r>
            <a:r>
              <a:rPr sz="3600" spc="-5" dirty="0">
                <a:solidFill>
                  <a:schemeClr val="accent6"/>
                </a:solidFill>
              </a:rPr>
              <a:t>embeddings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4294967295"/>
          </p:nvPr>
        </p:nvSpPr>
        <p:spPr>
          <a:xfrm>
            <a:off x="920400" y="1905794"/>
            <a:ext cx="10515600" cy="456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pc="-10" dirty="0">
                <a:solidFill>
                  <a:srgbClr val="C00000"/>
                </a:solidFill>
              </a:rPr>
              <a:t>Approach</a:t>
            </a:r>
            <a:r>
              <a:rPr spc="-1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1:</a:t>
            </a:r>
            <a:r>
              <a:rPr spc="5" dirty="0">
                <a:solidFill>
                  <a:srgbClr val="C00000"/>
                </a:solidFill>
              </a:rPr>
              <a:t> </a:t>
            </a:r>
            <a:r>
              <a:rPr spc="-5" dirty="0"/>
              <a:t>Embed nodes and </a:t>
            </a:r>
            <a:r>
              <a:rPr spc="-30" dirty="0"/>
              <a:t>sum/avg</a:t>
            </a:r>
            <a:r>
              <a:rPr spc="-10" dirty="0"/>
              <a:t> </a:t>
            </a:r>
            <a:r>
              <a:rPr spc="-5" dirty="0"/>
              <a:t>them</a:t>
            </a:r>
          </a:p>
          <a:p>
            <a:pPr marL="332740" marR="157480" indent="-320040">
              <a:lnSpc>
                <a:spcPts val="3790"/>
              </a:lnSpc>
              <a:spcBef>
                <a:spcPts val="28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pc="-10" dirty="0">
                <a:solidFill>
                  <a:srgbClr val="C00000"/>
                </a:solidFill>
              </a:rPr>
              <a:t>Approach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2: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20" dirty="0"/>
              <a:t>Create</a:t>
            </a:r>
            <a:r>
              <a:rPr spc="-10" dirty="0"/>
              <a:t> super-node</a:t>
            </a:r>
            <a:r>
              <a:rPr spc="-5" dirty="0"/>
              <a:t> </a:t>
            </a:r>
            <a:r>
              <a:rPr spc="-10" dirty="0"/>
              <a:t>that</a:t>
            </a:r>
            <a:r>
              <a:rPr dirty="0"/>
              <a:t> </a:t>
            </a:r>
            <a:r>
              <a:rPr spc="-5" dirty="0"/>
              <a:t>spans</a:t>
            </a:r>
            <a:r>
              <a:rPr spc="-15" dirty="0"/>
              <a:t> </a:t>
            </a:r>
            <a:r>
              <a:rPr spc="-5" dirty="0"/>
              <a:t>the </a:t>
            </a:r>
            <a:r>
              <a:rPr spc="-710" dirty="0"/>
              <a:t> </a:t>
            </a:r>
            <a:r>
              <a:rPr spc="-5" dirty="0"/>
              <a:t>(sub)</a:t>
            </a:r>
            <a:r>
              <a:rPr dirty="0"/>
              <a:t> </a:t>
            </a:r>
            <a:r>
              <a:rPr spc="-20" dirty="0"/>
              <a:t>graph</a:t>
            </a:r>
            <a:r>
              <a:rPr spc="-5" dirty="0"/>
              <a:t> and then embed</a:t>
            </a:r>
            <a:r>
              <a:rPr spc="-10" dirty="0"/>
              <a:t> </a:t>
            </a:r>
            <a:r>
              <a:rPr spc="-15" dirty="0"/>
              <a:t>that</a:t>
            </a:r>
            <a:r>
              <a:rPr spc="5" dirty="0"/>
              <a:t> </a:t>
            </a:r>
            <a:r>
              <a:rPr spc="-5" dirty="0"/>
              <a:t>node</a:t>
            </a:r>
          </a:p>
          <a:p>
            <a:pPr marL="332740" indent="-320040">
              <a:lnSpc>
                <a:spcPct val="100000"/>
              </a:lnSpc>
              <a:spcBef>
                <a:spcPts val="24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pc="-10" dirty="0">
                <a:solidFill>
                  <a:srgbClr val="C00000"/>
                </a:solidFill>
              </a:rPr>
              <a:t>Approach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3: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10" dirty="0"/>
              <a:t>Anonymous</a:t>
            </a:r>
            <a:r>
              <a:rPr spc="-5" dirty="0"/>
              <a:t> </a:t>
            </a:r>
            <a:r>
              <a:rPr spc="-30" dirty="0"/>
              <a:t>Walk</a:t>
            </a:r>
            <a:r>
              <a:rPr spc="-10" dirty="0"/>
              <a:t> </a:t>
            </a:r>
            <a:r>
              <a:rPr spc="-5" dirty="0"/>
              <a:t>Embeddings</a:t>
            </a:r>
          </a:p>
          <a:p>
            <a:pPr marL="625475" marR="290195" lvl="1" indent="-274320">
              <a:lnSpc>
                <a:spcPts val="3310"/>
              </a:lnSpc>
              <a:spcBef>
                <a:spcPts val="9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Idea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Sample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anon.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walks</a:t>
            </a:r>
            <a:r>
              <a:rPr sz="2800" b="1" dirty="0">
                <a:latin typeface="Calibri"/>
                <a:cs typeface="Calibri"/>
              </a:rPr>
              <a:t> and </a:t>
            </a:r>
            <a:r>
              <a:rPr sz="2800" b="1" spc="-15" dirty="0">
                <a:latin typeface="Calibri"/>
                <a:cs typeface="Calibri"/>
              </a:rPr>
              <a:t>represent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as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fraction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times</a:t>
            </a:r>
            <a:r>
              <a:rPr sz="2800" b="1" dirty="0">
                <a:latin typeface="Calibri"/>
                <a:cs typeface="Calibri"/>
              </a:rPr>
              <a:t> each</a:t>
            </a:r>
            <a:r>
              <a:rPr sz="2800" b="1" spc="-5" dirty="0">
                <a:latin typeface="Calibri"/>
                <a:cs typeface="Calibri"/>
              </a:rPr>
              <a:t> anon </a:t>
            </a:r>
            <a:r>
              <a:rPr sz="2800" b="1" spc="-10" dirty="0">
                <a:latin typeface="Calibri"/>
                <a:cs typeface="Calibri"/>
              </a:rPr>
              <a:t>walk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occurs</a:t>
            </a:r>
            <a:endParaRPr sz="2800" dirty="0">
              <a:latin typeface="Calibri"/>
              <a:cs typeface="Calibri"/>
            </a:endParaRPr>
          </a:p>
          <a:p>
            <a:pPr marL="625475" marR="5080" lvl="1" indent="-274320">
              <a:lnSpc>
                <a:spcPts val="3310"/>
              </a:lnSpc>
              <a:spcBef>
                <a:spcPts val="77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Idea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2: </a:t>
            </a:r>
            <a:r>
              <a:rPr sz="2800" b="1" spc="-5" dirty="0">
                <a:latin typeface="Calibri"/>
                <a:cs typeface="Calibri"/>
              </a:rPr>
              <a:t>Embed </a:t>
            </a:r>
            <a:r>
              <a:rPr sz="2800" b="1" spc="-10" dirty="0">
                <a:latin typeface="Calibri"/>
                <a:cs typeface="Calibri"/>
              </a:rPr>
              <a:t>anonymous walks,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concatenate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their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embeddings </a:t>
            </a:r>
            <a:r>
              <a:rPr sz="2800" b="1" spc="-15" dirty="0">
                <a:latin typeface="Calibri"/>
                <a:cs typeface="Calibri"/>
              </a:rPr>
              <a:t>to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get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r>
              <a:rPr sz="2800" b="1" spc="-5" dirty="0">
                <a:latin typeface="Calibri"/>
                <a:cs typeface="Calibri"/>
              </a:rPr>
              <a:t> embedding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26177" t="1" b="-2753"/>
          <a:stretch/>
        </p:blipFill>
        <p:spPr>
          <a:xfrm>
            <a:off x="1188000" y="336902"/>
            <a:ext cx="5614014" cy="5198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21194" y="1290683"/>
            <a:ext cx="7964170" cy="2470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lang="en-US" sz="3200" spc="-60" dirty="0">
                <a:latin typeface="Calibri"/>
                <a:cs typeface="Calibri"/>
              </a:rPr>
              <a:t>There are </a:t>
            </a:r>
            <a:r>
              <a:rPr sz="3200" spc="-15" dirty="0">
                <a:latin typeface="Calibri"/>
                <a:cs typeface="Calibri"/>
              </a:rPr>
              <a:t>more</a:t>
            </a:r>
            <a:r>
              <a:rPr sz="3200" spc="-10" dirty="0">
                <a:latin typeface="Calibri"/>
                <a:cs typeface="Calibri"/>
              </a:rPr>
              <a:t> advanced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ways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obtain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embedding</a:t>
            </a:r>
            <a:r>
              <a:rPr lang="en-US" sz="320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.</a:t>
            </a:r>
          </a:p>
          <a:p>
            <a:pPr marL="332740" marR="65405" indent="-32004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can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hierarchically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cluster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graphs,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b="1" spc="-30" dirty="0">
                <a:latin typeface="Calibri"/>
                <a:cs typeface="Calibri"/>
              </a:rPr>
              <a:t>sum/avg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 embeddings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according</a:t>
            </a:r>
            <a:endParaRPr sz="3200" dirty="0">
              <a:latin typeface="Calibri"/>
              <a:cs typeface="Calibri"/>
            </a:endParaRPr>
          </a:p>
          <a:p>
            <a:pPr marL="332740">
              <a:lnSpc>
                <a:spcPts val="3795"/>
              </a:lnSpc>
            </a:pP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clusters.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8109" y="4021423"/>
            <a:ext cx="8440298" cy="229389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216" y="340215"/>
            <a:ext cx="5977128" cy="557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25F11-85CA-4B17-B844-F300EADE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11" y="989852"/>
            <a:ext cx="9614778" cy="57955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18363" y="1052613"/>
            <a:ext cx="11592000" cy="1276696"/>
          </a:xfrm>
          <a:prstGeom prst="rect">
            <a:avLst/>
          </a:prstGeom>
        </p:spPr>
        <p:txBody>
          <a:bodyPr vert="horz" wrap="square" lIns="0" tIns="108585" rIns="0" bIns="0" rtlCol="0" anchor="ctr">
            <a:spAutoFit/>
          </a:bodyPr>
          <a:lstStyle/>
          <a:p>
            <a:pPr marL="488315" marR="5080">
              <a:lnSpc>
                <a:spcPct val="79000"/>
              </a:lnSpc>
              <a:spcBef>
                <a:spcPts val="855"/>
              </a:spcBef>
            </a:pPr>
            <a:r>
              <a:rPr sz="3200" spc="-55" dirty="0"/>
              <a:t>We</a:t>
            </a:r>
            <a:r>
              <a:rPr sz="3200" spc="-20" dirty="0"/>
              <a:t> </a:t>
            </a:r>
            <a:r>
              <a:rPr sz="3200" spc="-5" dirty="0"/>
              <a:t>discussed</a:t>
            </a:r>
            <a:r>
              <a:rPr sz="3200" spc="-15" dirty="0"/>
              <a:t> graph</a:t>
            </a:r>
            <a:r>
              <a:rPr sz="3200" spc="-10" dirty="0"/>
              <a:t> </a:t>
            </a:r>
            <a:r>
              <a:rPr sz="3200" spc="-15" dirty="0"/>
              <a:t>representation </a:t>
            </a:r>
            <a:r>
              <a:rPr sz="3200" dirty="0"/>
              <a:t>learning</a:t>
            </a:r>
            <a:r>
              <a:rPr sz="3200" b="0" dirty="0">
                <a:latin typeface="Calibri"/>
                <a:cs typeface="Calibri"/>
              </a:rPr>
              <a:t>,</a:t>
            </a:r>
            <a:r>
              <a:rPr sz="3200" spc="-10" dirty="0"/>
              <a:t> </a:t>
            </a:r>
            <a:r>
              <a:rPr sz="3200" b="0" dirty="0">
                <a:latin typeface="Calibri"/>
                <a:cs typeface="Calibri"/>
              </a:rPr>
              <a:t>a</a:t>
            </a:r>
            <a:r>
              <a:rPr sz="3200" spc="-15" dirty="0"/>
              <a:t> </a:t>
            </a:r>
            <a:r>
              <a:rPr sz="3200" spc="-30" dirty="0"/>
              <a:t>way</a:t>
            </a:r>
            <a:r>
              <a:rPr sz="3200" spc="-5" dirty="0"/>
              <a:t> </a:t>
            </a:r>
            <a:r>
              <a:rPr sz="3200" spc="-20" dirty="0"/>
              <a:t>to </a:t>
            </a:r>
            <a:r>
              <a:rPr sz="3200" spc="-665" dirty="0"/>
              <a:t> </a:t>
            </a:r>
            <a:r>
              <a:rPr sz="3200" spc="-5" dirty="0"/>
              <a:t>learn node</a:t>
            </a:r>
            <a:r>
              <a:rPr sz="3200" dirty="0"/>
              <a:t> </a:t>
            </a:r>
            <a:r>
              <a:rPr sz="3200" spc="-5" dirty="0"/>
              <a:t>and </a:t>
            </a:r>
            <a:r>
              <a:rPr sz="3200" spc="-20" dirty="0"/>
              <a:t>graph</a:t>
            </a:r>
            <a:r>
              <a:rPr sz="3200" spc="-5" dirty="0"/>
              <a:t> </a:t>
            </a:r>
            <a:r>
              <a:rPr sz="3200" dirty="0"/>
              <a:t>embeddings</a:t>
            </a:r>
            <a:r>
              <a:rPr sz="3200" spc="-15" dirty="0"/>
              <a:t> </a:t>
            </a:r>
            <a:r>
              <a:rPr sz="3200" spc="-25" dirty="0"/>
              <a:t>for</a:t>
            </a:r>
            <a:r>
              <a:rPr sz="3200" b="0" dirty="0">
                <a:latin typeface="Calibri"/>
                <a:cs typeface="Calibri"/>
              </a:rPr>
              <a:t> </a:t>
            </a:r>
            <a:r>
              <a:rPr sz="3200" spc="-15" dirty="0"/>
              <a:t>downstream</a:t>
            </a:r>
            <a:r>
              <a:rPr sz="3200" spc="-10" dirty="0"/>
              <a:t> </a:t>
            </a:r>
            <a:r>
              <a:rPr sz="3200" spc="-15" dirty="0"/>
              <a:t>tasks,</a:t>
            </a:r>
            <a:r>
              <a:rPr sz="3200" spc="-10" dirty="0"/>
              <a:t> </a:t>
            </a:r>
            <a:r>
              <a:rPr sz="3200" spc="-5" dirty="0"/>
              <a:t>without</a:t>
            </a:r>
            <a:r>
              <a:rPr sz="3200" spc="-10" dirty="0"/>
              <a:t> </a:t>
            </a:r>
            <a:r>
              <a:rPr sz="3200" spc="-20" dirty="0"/>
              <a:t>feature</a:t>
            </a:r>
            <a:r>
              <a:rPr sz="3200" spc="-5" dirty="0"/>
              <a:t> engineering.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109" y="2617723"/>
            <a:ext cx="8144509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Encoder-decoder</a:t>
            </a:r>
            <a:r>
              <a:rPr sz="3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framework: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lnSpc>
                <a:spcPts val="3110"/>
              </a:lnSpc>
              <a:spcBef>
                <a:spcPts val="1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Encoder: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embedding </a:t>
            </a:r>
            <a:r>
              <a:rPr sz="2600" b="1" spc="-10" dirty="0">
                <a:latin typeface="Calibri"/>
                <a:cs typeface="Calibri"/>
              </a:rPr>
              <a:t>lookup</a:t>
            </a:r>
            <a:endParaRPr sz="2600" dirty="0">
              <a:latin typeface="Calibri"/>
              <a:cs typeface="Calibri"/>
            </a:endParaRPr>
          </a:p>
          <a:p>
            <a:pPr marL="625475" marR="183515" lvl="1" indent="-274320">
              <a:lnSpc>
                <a:spcPts val="2500"/>
              </a:lnSpc>
              <a:spcBef>
                <a:spcPts val="59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Decoder: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predict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score</a:t>
            </a:r>
            <a:r>
              <a:rPr sz="2600" b="1" dirty="0">
                <a:latin typeface="Calibri"/>
                <a:cs typeface="Calibri"/>
              </a:rPr>
              <a:t> based on </a:t>
            </a:r>
            <a:r>
              <a:rPr sz="2600" b="1" spc="-5" dirty="0">
                <a:latin typeface="Calibri"/>
                <a:cs typeface="Calibri"/>
              </a:rPr>
              <a:t>embedding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to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match </a:t>
            </a:r>
            <a:r>
              <a:rPr sz="2600" b="1" spc="-57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node</a:t>
            </a:r>
            <a:r>
              <a:rPr sz="2600" b="1" spc="-5" dirty="0">
                <a:latin typeface="Calibri"/>
                <a:cs typeface="Calibri"/>
              </a:rPr>
              <a:t> similarity</a:t>
            </a:r>
            <a:endParaRPr sz="2600" dirty="0">
              <a:latin typeface="Calibri"/>
              <a:cs typeface="Calibri"/>
            </a:endParaRPr>
          </a:p>
          <a:p>
            <a:pPr marL="332740" indent="-320040">
              <a:lnSpc>
                <a:spcPts val="3595"/>
              </a:lnSpc>
              <a:spcBef>
                <a:spcPts val="129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Node similarity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measure: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(biased) </a:t>
            </a:r>
            <a:r>
              <a:rPr sz="3000" b="1" spc="-15" dirty="0">
                <a:latin typeface="Calibri"/>
                <a:cs typeface="Calibri"/>
              </a:rPr>
              <a:t>random walk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lnSpc>
                <a:spcPts val="3115"/>
              </a:lnSpc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10" dirty="0">
                <a:latin typeface="Calibri"/>
                <a:cs typeface="Calibri"/>
              </a:rPr>
              <a:t>Examples:</a:t>
            </a:r>
            <a:r>
              <a:rPr sz="2600" b="1" spc="-15" dirty="0">
                <a:latin typeface="Calibri"/>
                <a:cs typeface="Calibri"/>
              </a:rPr>
              <a:t> DeepWalk,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Node2Vec</a:t>
            </a:r>
            <a:endParaRPr sz="2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60B5CC"/>
              </a:buClr>
              <a:buFont typeface="Wingdings"/>
              <a:buChar char=""/>
            </a:pPr>
            <a:endParaRPr sz="2350" dirty="0">
              <a:latin typeface="Calibri"/>
              <a:cs typeface="Calibri"/>
            </a:endParaRPr>
          </a:p>
          <a:p>
            <a:pPr marL="332740" marR="5080" indent="-320040">
              <a:lnSpc>
                <a:spcPts val="2900"/>
              </a:lnSpc>
              <a:spcBef>
                <a:spcPts val="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Extension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30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embedding: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Node</a:t>
            </a:r>
            <a:r>
              <a:rPr sz="3000" b="1" spc="5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embedding </a:t>
            </a:r>
            <a:r>
              <a:rPr sz="3000" b="1" spc="-660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aggregation </a:t>
            </a:r>
            <a:r>
              <a:rPr sz="3000" b="1" spc="-5" dirty="0">
                <a:latin typeface="Calibri"/>
                <a:cs typeface="Calibri"/>
              </a:rPr>
              <a:t>and</a:t>
            </a:r>
            <a:r>
              <a:rPr sz="3000" b="1" spc="-10" dirty="0">
                <a:latin typeface="Calibri"/>
                <a:cs typeface="Calibri"/>
              </a:rPr>
              <a:t> Anonymous </a:t>
            </a:r>
            <a:r>
              <a:rPr sz="3000" b="1" spc="-30" dirty="0">
                <a:latin typeface="Calibri"/>
                <a:cs typeface="Calibri"/>
              </a:rPr>
              <a:t>Walk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Embeddings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9B9FC-2054-4AA2-B097-F56762F01F13}"/>
              </a:ext>
            </a:extLst>
          </p:cNvPr>
          <p:cNvSpPr txBox="1"/>
          <p:nvPr/>
        </p:nvSpPr>
        <p:spPr>
          <a:xfrm>
            <a:off x="6933146" y="6417416"/>
            <a:ext cx="609600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altLang="zh-CN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Acknowledgement: Jure </a:t>
            </a:r>
            <a:r>
              <a:rPr lang="en-AU" altLang="zh-CN" sz="1600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Leskovec</a:t>
            </a:r>
            <a:r>
              <a:rPr lang="en-AU" altLang="zh-CN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Stanford University  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CD7CD1-6EC6-4E0F-8A08-523424CD7E7F}"/>
              </a:ext>
            </a:extLst>
          </p:cNvPr>
          <p:cNvSpPr txBox="1"/>
          <p:nvPr/>
        </p:nvSpPr>
        <p:spPr>
          <a:xfrm>
            <a:off x="1045770" y="188949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FFD500"/>
                </a:solidFill>
              </a:rPr>
              <a:t>Learning Outcomes</a:t>
            </a:r>
            <a:endParaRPr lang="en-AU" sz="4400" dirty="0">
              <a:solidFill>
                <a:srgbClr val="FFD5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EDEFBC1-135D-4184-ADD8-C4552C4C8F3F}"/>
              </a:ext>
            </a:extLst>
          </p:cNvPr>
          <p:cNvSpPr txBox="1"/>
          <p:nvPr/>
        </p:nvSpPr>
        <p:spPr>
          <a:xfrm>
            <a:off x="1630838" y="2511478"/>
            <a:ext cx="836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Node Embeddings:</a:t>
            </a:r>
          </a:p>
          <a:p>
            <a:pPr algn="ctr"/>
            <a:r>
              <a:rPr lang="en-AU" sz="4800" b="1" dirty="0"/>
              <a:t>Encoder and Decoder</a:t>
            </a:r>
          </a:p>
        </p:txBody>
      </p:sp>
    </p:spTree>
    <p:extLst>
      <p:ext uri="{BB962C8B-B14F-4D97-AF65-F5344CB8AC3E}">
        <p14:creationId xmlns:p14="http://schemas.microsoft.com/office/powerpoint/2010/main" val="226286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160" y="311186"/>
            <a:ext cx="1426464" cy="5273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06624" y="4163146"/>
            <a:ext cx="2259330" cy="1238250"/>
            <a:chOff x="1182624" y="4163146"/>
            <a:chExt cx="2259330" cy="1238250"/>
          </a:xfrm>
        </p:grpSpPr>
        <p:sp>
          <p:nvSpPr>
            <p:cNvPr id="4" name="object 4"/>
            <p:cNvSpPr/>
            <p:nvPr/>
          </p:nvSpPr>
          <p:spPr>
            <a:xfrm>
              <a:off x="1409906" y="4203904"/>
              <a:ext cx="241300" cy="990600"/>
            </a:xfrm>
            <a:custGeom>
              <a:avLst/>
              <a:gdLst/>
              <a:ahLst/>
              <a:cxnLst/>
              <a:rect l="l" t="t" r="r" b="b"/>
              <a:pathLst>
                <a:path w="241300" h="990600">
                  <a:moveTo>
                    <a:pt x="241066" y="0"/>
                  </a:moveTo>
                  <a:lnTo>
                    <a:pt x="0" y="9906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848" y="4203904"/>
              <a:ext cx="794385" cy="685800"/>
            </a:xfrm>
            <a:custGeom>
              <a:avLst/>
              <a:gdLst/>
              <a:ahLst/>
              <a:cxnLst/>
              <a:rect l="l" t="t" r="r" b="b"/>
              <a:pathLst>
                <a:path w="794385" h="685800">
                  <a:moveTo>
                    <a:pt x="0" y="0"/>
                  </a:moveTo>
                  <a:lnTo>
                    <a:pt x="793866" y="6857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9907" y="4889702"/>
              <a:ext cx="1035050" cy="305435"/>
            </a:xfrm>
            <a:custGeom>
              <a:avLst/>
              <a:gdLst/>
              <a:ahLst/>
              <a:cxnLst/>
              <a:rect l="l" t="t" r="r" b="b"/>
              <a:pathLst>
                <a:path w="1035050" h="305435">
                  <a:moveTo>
                    <a:pt x="0" y="304808"/>
                  </a:moveTo>
                  <a:lnTo>
                    <a:pt x="1034933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9257" y="4177433"/>
              <a:ext cx="1738630" cy="376555"/>
            </a:xfrm>
            <a:custGeom>
              <a:avLst/>
              <a:gdLst/>
              <a:ahLst/>
              <a:cxnLst/>
              <a:rect l="l" t="t" r="r" b="b"/>
              <a:pathLst>
                <a:path w="1738629" h="376554">
                  <a:moveTo>
                    <a:pt x="1738160" y="37618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624" y="4995671"/>
              <a:ext cx="405384" cy="4053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25638" y="5012894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40" h="320039">
                  <a:moveTo>
                    <a:pt x="160019" y="0"/>
                  </a:moveTo>
                  <a:lnTo>
                    <a:pt x="109440" y="8157"/>
                  </a:lnTo>
                  <a:lnTo>
                    <a:pt x="65513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20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3" y="289165"/>
                  </a:lnTo>
                  <a:lnTo>
                    <a:pt x="109440" y="311881"/>
                  </a:lnTo>
                  <a:lnTo>
                    <a:pt x="160019" y="320040"/>
                  </a:lnTo>
                  <a:lnTo>
                    <a:pt x="210598" y="311881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1" y="210598"/>
                  </a:lnTo>
                  <a:lnTo>
                    <a:pt x="320039" y="160020"/>
                  </a:lnTo>
                  <a:lnTo>
                    <a:pt x="311881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5638" y="5012894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40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23343" y="501345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65704" y="3995928"/>
            <a:ext cx="2234565" cy="1125220"/>
            <a:chOff x="1441703" y="3995928"/>
            <a:chExt cx="2234565" cy="11252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703" y="3995928"/>
              <a:ext cx="408432" cy="4084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85883" y="4014960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20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19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20" y="320040"/>
                  </a:lnTo>
                  <a:lnTo>
                    <a:pt x="210598" y="311882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1" y="210598"/>
                  </a:lnTo>
                  <a:lnTo>
                    <a:pt x="320040" y="160019"/>
                  </a:lnTo>
                  <a:lnTo>
                    <a:pt x="311881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5883" y="4014960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4383024"/>
              <a:ext cx="408431" cy="4084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12185" y="4401855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19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19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19" y="320039"/>
                  </a:lnTo>
                  <a:lnTo>
                    <a:pt x="210598" y="311882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2" y="210598"/>
                  </a:lnTo>
                  <a:lnTo>
                    <a:pt x="320039" y="160019"/>
                  </a:lnTo>
                  <a:lnTo>
                    <a:pt x="311882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12185" y="4401855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2471" y="4715256"/>
              <a:ext cx="405384" cy="40538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95578" y="4732867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160019" y="0"/>
                  </a:moveTo>
                  <a:lnTo>
                    <a:pt x="109441" y="8157"/>
                  </a:lnTo>
                  <a:lnTo>
                    <a:pt x="65514" y="30874"/>
                  </a:lnTo>
                  <a:lnTo>
                    <a:pt x="30874" y="65514"/>
                  </a:lnTo>
                  <a:lnTo>
                    <a:pt x="8157" y="109441"/>
                  </a:lnTo>
                  <a:lnTo>
                    <a:pt x="0" y="160019"/>
                  </a:lnTo>
                  <a:lnTo>
                    <a:pt x="8157" y="210598"/>
                  </a:lnTo>
                  <a:lnTo>
                    <a:pt x="30874" y="254525"/>
                  </a:lnTo>
                  <a:lnTo>
                    <a:pt x="65514" y="289165"/>
                  </a:lnTo>
                  <a:lnTo>
                    <a:pt x="109441" y="311882"/>
                  </a:lnTo>
                  <a:lnTo>
                    <a:pt x="160019" y="320040"/>
                  </a:lnTo>
                  <a:lnTo>
                    <a:pt x="210598" y="311882"/>
                  </a:lnTo>
                  <a:lnTo>
                    <a:pt x="254525" y="289165"/>
                  </a:lnTo>
                  <a:lnTo>
                    <a:pt x="289165" y="254525"/>
                  </a:lnTo>
                  <a:lnTo>
                    <a:pt x="311882" y="210598"/>
                  </a:lnTo>
                  <a:lnTo>
                    <a:pt x="320039" y="160019"/>
                  </a:lnTo>
                  <a:lnTo>
                    <a:pt x="311882" y="109441"/>
                  </a:lnTo>
                  <a:lnTo>
                    <a:pt x="289165" y="65514"/>
                  </a:lnTo>
                  <a:lnTo>
                    <a:pt x="254525" y="30874"/>
                  </a:lnTo>
                  <a:lnTo>
                    <a:pt x="210598" y="8157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5578" y="4732867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0" y="160020"/>
                  </a:moveTo>
                  <a:lnTo>
                    <a:pt x="8157" y="109441"/>
                  </a:lnTo>
                  <a:lnTo>
                    <a:pt x="30874" y="65514"/>
                  </a:lnTo>
                  <a:lnTo>
                    <a:pt x="65514" y="30874"/>
                  </a:lnTo>
                  <a:lnTo>
                    <a:pt x="109441" y="8157"/>
                  </a:lnTo>
                  <a:lnTo>
                    <a:pt x="160020" y="0"/>
                  </a:lnTo>
                  <a:lnTo>
                    <a:pt x="210598" y="8157"/>
                  </a:lnTo>
                  <a:lnTo>
                    <a:pt x="254525" y="30874"/>
                  </a:lnTo>
                  <a:lnTo>
                    <a:pt x="289165" y="65514"/>
                  </a:lnTo>
                  <a:lnTo>
                    <a:pt x="311882" y="109441"/>
                  </a:lnTo>
                  <a:lnTo>
                    <a:pt x="320040" y="160020"/>
                  </a:lnTo>
                  <a:lnTo>
                    <a:pt x="311882" y="210598"/>
                  </a:lnTo>
                  <a:lnTo>
                    <a:pt x="289165" y="254525"/>
                  </a:lnTo>
                  <a:lnTo>
                    <a:pt x="254525" y="289165"/>
                  </a:lnTo>
                  <a:lnTo>
                    <a:pt x="210598" y="311882"/>
                  </a:lnTo>
                  <a:lnTo>
                    <a:pt x="160020" y="320040"/>
                  </a:lnTo>
                  <a:lnTo>
                    <a:pt x="109441" y="311882"/>
                  </a:lnTo>
                  <a:lnTo>
                    <a:pt x="65514" y="289165"/>
                  </a:lnTo>
                  <a:lnTo>
                    <a:pt x="30874" y="254525"/>
                  </a:lnTo>
                  <a:lnTo>
                    <a:pt x="8157" y="210598"/>
                  </a:lnTo>
                  <a:lnTo>
                    <a:pt x="0" y="16002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42109" y="1252365"/>
            <a:ext cx="6730365" cy="343916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Assume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have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100" b="1" spc="50" dirty="0">
                <a:latin typeface="Cambria Math"/>
                <a:cs typeface="Cambria Math"/>
              </a:rPr>
              <a:t>G</a:t>
            </a:r>
            <a:r>
              <a:rPr sz="3200" b="1" spc="50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mbria Math"/>
                <a:cs typeface="Cambria Math"/>
              </a:rPr>
              <a:t>V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vertex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set.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SzPct val="101818"/>
              <a:buFont typeface="Wingdings"/>
              <a:buChar char=""/>
              <a:tabLst>
                <a:tab pos="625475" algn="l"/>
              </a:tabLst>
            </a:pPr>
            <a:r>
              <a:rPr sz="4125" b="1" spc="89" baseline="1010" dirty="0">
                <a:latin typeface="Cambria Math"/>
                <a:cs typeface="Cambria Math"/>
              </a:rPr>
              <a:t>A</a:t>
            </a:r>
            <a:r>
              <a:rPr sz="4125" b="1" spc="67" baseline="10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adjacency </a:t>
            </a:r>
            <a:r>
              <a:rPr sz="2800" spc="-10" dirty="0">
                <a:latin typeface="Calibri"/>
                <a:cs typeface="Calibri"/>
              </a:rPr>
              <a:t>matrix</a:t>
            </a:r>
            <a:r>
              <a:rPr sz="2800" dirty="0">
                <a:latin typeface="Calibri"/>
                <a:cs typeface="Calibri"/>
              </a:rPr>
              <a:t> (assume</a:t>
            </a:r>
            <a:r>
              <a:rPr sz="2800" spc="-5" dirty="0">
                <a:latin typeface="Calibri"/>
                <a:cs typeface="Calibri"/>
              </a:rPr>
              <a:t> binary).</a:t>
            </a:r>
            <a:endParaRPr sz="2800" dirty="0">
              <a:latin typeface="Calibri"/>
              <a:cs typeface="Calibri"/>
            </a:endParaRPr>
          </a:p>
          <a:p>
            <a:pPr marL="625475" marR="201930" lvl="1" indent="-274320">
              <a:lnSpc>
                <a:spcPct val="101400"/>
              </a:lnSpc>
              <a:spcBef>
                <a:spcPts val="5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simplicity: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no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features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or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70C0"/>
                </a:solidFill>
                <a:latin typeface="Calibri"/>
                <a:cs typeface="Calibri"/>
              </a:rPr>
              <a:t>extra </a:t>
            </a:r>
            <a:r>
              <a:rPr sz="2800" b="1" spc="-6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information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is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used</a:t>
            </a:r>
            <a:endParaRPr sz="2800" dirty="0">
              <a:latin typeface="Calibri"/>
              <a:cs typeface="Calibri"/>
            </a:endParaRPr>
          </a:p>
          <a:p>
            <a:pPr marR="4693285" algn="ctr">
              <a:spcBef>
                <a:spcPts val="165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  <a:p>
            <a:pPr marR="1007744" algn="ctr">
              <a:spcBef>
                <a:spcPts val="79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2907" y="47574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70892" y="5369052"/>
            <a:ext cx="2346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V</a:t>
            </a:r>
            <a:r>
              <a:rPr sz="3200" dirty="0">
                <a:latin typeface="Arial"/>
                <a:cs typeface="Arial"/>
              </a:rPr>
              <a:t>: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{1,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2,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3,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4}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2C04F8-DD81-4D9C-A85B-5038C6F54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988" y="3912459"/>
            <a:ext cx="3448140" cy="2200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616" y="297072"/>
            <a:ext cx="448970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27523" y="1379221"/>
            <a:ext cx="7534909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encode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similarity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in </a:t>
            </a:r>
            <a:r>
              <a:rPr sz="3200" spc="-7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the embedding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space 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(e.g.,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dot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product)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approximates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similarity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in the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6321" y="2959713"/>
            <a:ext cx="7990185" cy="3451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3097</Words>
  <Application>Microsoft Office PowerPoint</Application>
  <PresentationFormat>Widescreen</PresentationFormat>
  <Paragraphs>415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Sommet bold</vt:lpstr>
      <vt:lpstr>Arial</vt:lpstr>
      <vt:lpstr>Calibri</vt:lpstr>
      <vt:lpstr>Cambria Math</vt:lpstr>
      <vt:lpstr>Corbel</vt:lpstr>
      <vt:lpstr>Times New Roman</vt:lpstr>
      <vt:lpstr>Wingdings</vt:lpstr>
      <vt:lpstr>Wingdings 2</vt:lpstr>
      <vt:lpstr>1_Office 主题​​</vt:lpstr>
      <vt:lpstr>Node Embeddings</vt:lpstr>
      <vt:lpstr>Given an input graph, extract node, link  and graph-level features, learn a model  (SVM, neural network, etc.) that maps  features to labels.</vt:lpstr>
      <vt:lpstr>Graph Representation Learning alleviates  the need to do feature engineering every  single time.</vt:lpstr>
      <vt:lpstr>Goal: Efficient task-independent feature learning for machine learning with graphs!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Encoder maps from nodes to embeddings</vt:lpstr>
      <vt:lpstr>PowerPoint Presentation</vt:lpstr>
      <vt:lpstr>Simplest encoding approach: Encoder is just an  embedding-lookup</vt:lpstr>
      <vt:lpstr>Simplest encoding approach: encoder is just an  embedding-lookup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Estimate probability of visiting node 𝒗 on a  random walk starting from node 𝒖 using  some random walk strategy 𝑹</vt:lpstr>
      <vt:lpstr>PowerPoint Presentation</vt:lpstr>
      <vt:lpstr>PowerPoint Presentation</vt:lpstr>
      <vt:lpstr>PowerPoint Presentation</vt:lpstr>
      <vt:lpstr>1. Run short fixed-length random walks  starting from each node 𝑢 in the graph using  some random walk strategy R</vt:lpstr>
      <vt:lpstr>PowerPoint Presentation</vt:lpstr>
      <vt:lpstr>PowerPoint Presentation</vt:lpstr>
      <vt:lpstr>But doing this naively is too expensive!</vt:lpstr>
      <vt:lpstr>But doing this naively is too expensive!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Idea: use flexible, biased random walks that can  trade off between local and global views of the  network (Grover and Leskovec, 2016).</vt:lpstr>
      <vt:lpstr>Two classic strategies to define a neighborhood 𝑵𝑹   𝒖 of a given node 𝒖:</vt:lpstr>
      <vt:lpstr>PowerPoint Presentation</vt:lpstr>
      <vt:lpstr>Biased fixed-length random walk 𝑹 that given a  node 𝒖 generates neighborhood 𝑵𝑹  𝒖</vt:lpstr>
      <vt:lpstr>Biased 2nd-order random walks explore network  neighborhoods: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idea 1:</vt:lpstr>
      <vt:lpstr>PowerPoint Presentation</vt:lpstr>
      <vt:lpstr>States in anonymous walks correspond to the index of the first time we visited the node in a  random walk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discussed 3 ideas to graph embeddings</vt:lpstr>
      <vt:lpstr>PowerPoint Presentation</vt:lpstr>
      <vt:lpstr>PowerPoint Presentation</vt:lpstr>
      <vt:lpstr>We discussed graph representation learning, a way to  learn node and graph embeddings for downstream tasks, without feature engineering.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COMP9312</dc:title>
  <dc:creator>Kai Wang</dc:creator>
  <cp:lastModifiedBy>Michael Yu</cp:lastModifiedBy>
  <cp:revision>215</cp:revision>
  <dcterms:created xsi:type="dcterms:W3CDTF">2021-03-08T00:04:34Z</dcterms:created>
  <dcterms:modified xsi:type="dcterms:W3CDTF">2022-07-08T02:25:52Z</dcterms:modified>
</cp:coreProperties>
</file>